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Days" charset="1" panose="02000505050000020004"/>
      <p:regular r:id="rId21"/>
    </p:embeddedFont>
    <p:embeddedFont>
      <p:font typeface="Open Sauce" charset="1" panose="00000500000000000000"/>
      <p:regular r:id="rId22"/>
    </p:embeddedFont>
    <p:embeddedFont>
      <p:font typeface="Canva Sans Bold" charset="1" panose="020B0803030501040103"/>
      <p:regular r:id="rId23"/>
    </p:embeddedFont>
    <p:embeddedFont>
      <p:font typeface="Open Sauce Medium" charset="1" panose="00000600000000000000"/>
      <p:regular r:id="rId24"/>
    </p:embeddedFont>
    <p:embeddedFont>
      <p:font typeface="Open Sauce Light" charset="1" panose="00000400000000000000"/>
      <p:regular r:id="rId25"/>
    </p:embeddedFont>
    <p:embeddedFont>
      <p:font typeface="Comic Sans" charset="1" panose="03000702030302020204"/>
      <p:regular r:id="rId26"/>
    </p:embeddedFont>
    <p:embeddedFont>
      <p:font typeface="Open Sans 2 Bold" charset="1" panose="00000000000000000000"/>
      <p:regular r:id="rId27"/>
    </p:embeddedFont>
    <p:embeddedFont>
      <p:font typeface="Open Sauce Bold" charset="1" panose="00000800000000000000"/>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jpe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535880" y="1588855"/>
            <a:ext cx="13385449" cy="1030003"/>
          </a:xfrm>
          <a:prstGeom prst="rect">
            <a:avLst/>
          </a:prstGeom>
        </p:spPr>
        <p:txBody>
          <a:bodyPr anchor="t" rtlCol="false" tIns="0" lIns="0" bIns="0" rIns="0">
            <a:spAutoFit/>
          </a:bodyPr>
          <a:lstStyle/>
          <a:p>
            <a:pPr algn="just">
              <a:lnSpc>
                <a:spcPts val="7952"/>
              </a:lnSpc>
            </a:pPr>
            <a:r>
              <a:rPr lang="en-US" sz="7229" spc="267">
                <a:solidFill>
                  <a:srgbClr val="FFFFFF"/>
                </a:solidFill>
                <a:latin typeface="Days"/>
                <a:ea typeface="Days"/>
                <a:cs typeface="Days"/>
                <a:sym typeface="Days"/>
              </a:rPr>
              <a:t>   SQL CAPSTONE</a:t>
            </a:r>
          </a:p>
        </p:txBody>
      </p:sp>
      <p:sp>
        <p:nvSpPr>
          <p:cNvPr name="TextBox 5" id="5"/>
          <p:cNvSpPr txBox="true"/>
          <p:nvPr/>
        </p:nvSpPr>
        <p:spPr>
          <a:xfrm rot="0">
            <a:off x="1564160" y="2640142"/>
            <a:ext cx="14430826" cy="5073392"/>
          </a:xfrm>
          <a:prstGeom prst="rect">
            <a:avLst/>
          </a:prstGeom>
        </p:spPr>
        <p:txBody>
          <a:bodyPr anchor="t" rtlCol="false" tIns="0" lIns="0" bIns="0" rIns="0">
            <a:spAutoFit/>
          </a:bodyPr>
          <a:lstStyle/>
          <a:p>
            <a:pPr algn="just">
              <a:lnSpc>
                <a:spcPts val="7952"/>
              </a:lnSpc>
            </a:pPr>
            <a:r>
              <a:rPr lang="en-US" sz="7229" spc="520">
                <a:solidFill>
                  <a:srgbClr val="FFFFFF"/>
                </a:solidFill>
                <a:latin typeface="Days"/>
                <a:ea typeface="Days"/>
                <a:cs typeface="Days"/>
                <a:sym typeface="Days"/>
              </a:rPr>
              <a:t>PROJECT PRESENTATION</a:t>
            </a:r>
          </a:p>
          <a:p>
            <a:pPr algn="just">
              <a:lnSpc>
                <a:spcPts val="7952"/>
              </a:lnSpc>
            </a:pPr>
          </a:p>
          <a:p>
            <a:pPr algn="just">
              <a:lnSpc>
                <a:spcPts val="7952"/>
              </a:lnSpc>
            </a:pPr>
          </a:p>
          <a:p>
            <a:pPr algn="just">
              <a:lnSpc>
                <a:spcPts val="7952"/>
              </a:lnSpc>
            </a:pPr>
          </a:p>
        </p:txBody>
      </p:sp>
      <p:sp>
        <p:nvSpPr>
          <p:cNvPr name="TextBox 6" id="6"/>
          <p:cNvSpPr txBox="true"/>
          <p:nvPr/>
        </p:nvSpPr>
        <p:spPr>
          <a:xfrm rot="0">
            <a:off x="1564160" y="7484173"/>
            <a:ext cx="5664444" cy="821475"/>
          </a:xfrm>
          <a:prstGeom prst="rect">
            <a:avLst/>
          </a:prstGeom>
        </p:spPr>
        <p:txBody>
          <a:bodyPr anchor="t" rtlCol="false" tIns="0" lIns="0" bIns="0" rIns="0">
            <a:spAutoFit/>
          </a:bodyPr>
          <a:lstStyle/>
          <a:p>
            <a:pPr algn="l">
              <a:lnSpc>
                <a:spcPts val="3240"/>
              </a:lnSpc>
            </a:pPr>
            <a:r>
              <a:rPr lang="en-US" sz="2945" spc="250">
                <a:solidFill>
                  <a:srgbClr val="FFFFFF"/>
                </a:solidFill>
                <a:latin typeface="Open Sauce"/>
                <a:ea typeface="Open Sauce"/>
                <a:cs typeface="Open Sauce"/>
                <a:sym typeface="Open Sauce"/>
              </a:rPr>
              <a:t>Presented by</a:t>
            </a:r>
          </a:p>
          <a:p>
            <a:pPr algn="l">
              <a:lnSpc>
                <a:spcPts val="3240"/>
              </a:lnSpc>
            </a:pPr>
            <a:r>
              <a:rPr lang="en-US" sz="2945" spc="250">
                <a:solidFill>
                  <a:srgbClr val="FFFFFF"/>
                </a:solidFill>
                <a:latin typeface="Open Sauce"/>
                <a:ea typeface="Open Sauce"/>
                <a:cs typeface="Open Sauce"/>
                <a:sym typeface="Open Sauce"/>
              </a:rPr>
              <a:t>S. Krishna Prasad </a:t>
            </a:r>
          </a:p>
        </p:txBody>
      </p:sp>
      <p:sp>
        <p:nvSpPr>
          <p:cNvPr name="TextBox 7" id="7"/>
          <p:cNvSpPr txBox="true"/>
          <p:nvPr/>
        </p:nvSpPr>
        <p:spPr>
          <a:xfrm rot="0">
            <a:off x="-1042084" y="5246139"/>
            <a:ext cx="12132528" cy="887095"/>
          </a:xfrm>
          <a:prstGeom prst="rect">
            <a:avLst/>
          </a:prstGeom>
        </p:spPr>
        <p:txBody>
          <a:bodyPr anchor="t" rtlCol="false" tIns="0" lIns="0" bIns="0" rIns="0">
            <a:spAutoFit/>
          </a:bodyPr>
          <a:lstStyle/>
          <a:p>
            <a:pPr algn="ctr">
              <a:lnSpc>
                <a:spcPts val="7279"/>
              </a:lnSpc>
              <a:spcBef>
                <a:spcPct val="0"/>
              </a:spcBef>
            </a:pPr>
            <a:r>
              <a:rPr lang="en-US" b="true" sz="5199">
                <a:solidFill>
                  <a:srgbClr val="FFFFFF"/>
                </a:solidFill>
                <a:latin typeface="Canva Sans Bold"/>
                <a:ea typeface="Canva Sans Bold"/>
                <a:cs typeface="Canva Sans Bold"/>
                <a:sym typeface="Canva Sans Bold"/>
              </a:rPr>
              <a:t>  AMAZON SALES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4139417" y="8024326"/>
            <a:ext cx="20843800" cy="12430485"/>
          </a:xfrm>
          <a:custGeom>
            <a:avLst/>
            <a:gdLst/>
            <a:ahLst/>
            <a:cxnLst/>
            <a:rect r="r" b="b" t="t" l="l"/>
            <a:pathLst>
              <a:path h="12430485" w="20843800">
                <a:moveTo>
                  <a:pt x="0" y="0"/>
                </a:moveTo>
                <a:lnTo>
                  <a:pt x="20843801" y="0"/>
                </a:lnTo>
                <a:lnTo>
                  <a:pt x="20843801" y="12430484"/>
                </a:lnTo>
                <a:lnTo>
                  <a:pt x="0" y="12430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603" y="1527195"/>
            <a:ext cx="6676942" cy="5823169"/>
          </a:xfrm>
          <a:custGeom>
            <a:avLst/>
            <a:gdLst/>
            <a:ahLst/>
            <a:cxnLst/>
            <a:rect r="r" b="b" t="t" l="l"/>
            <a:pathLst>
              <a:path h="5823169" w="6676942">
                <a:moveTo>
                  <a:pt x="0" y="0"/>
                </a:moveTo>
                <a:lnTo>
                  <a:pt x="6676942" y="0"/>
                </a:lnTo>
                <a:lnTo>
                  <a:pt x="6676942" y="5823169"/>
                </a:lnTo>
                <a:lnTo>
                  <a:pt x="0" y="5823169"/>
                </a:lnTo>
                <a:lnTo>
                  <a:pt x="0" y="0"/>
                </a:lnTo>
                <a:close/>
              </a:path>
            </a:pathLst>
          </a:custGeom>
          <a:blipFill>
            <a:blip r:embed="rId4"/>
            <a:stretch>
              <a:fillRect l="0" t="0" r="0" b="0"/>
            </a:stretch>
          </a:blipFill>
        </p:spPr>
      </p:sp>
      <p:sp>
        <p:nvSpPr>
          <p:cNvPr name="Freeform 4" id="4"/>
          <p:cNvSpPr/>
          <p:nvPr/>
        </p:nvSpPr>
        <p:spPr>
          <a:xfrm flipH="false" flipV="false" rot="0">
            <a:off x="9472253" y="1474118"/>
            <a:ext cx="7472132" cy="5876246"/>
          </a:xfrm>
          <a:custGeom>
            <a:avLst/>
            <a:gdLst/>
            <a:ahLst/>
            <a:cxnLst/>
            <a:rect r="r" b="b" t="t" l="l"/>
            <a:pathLst>
              <a:path h="5876246" w="7472132">
                <a:moveTo>
                  <a:pt x="0" y="0"/>
                </a:moveTo>
                <a:lnTo>
                  <a:pt x="7472132" y="0"/>
                </a:lnTo>
                <a:lnTo>
                  <a:pt x="7472132" y="5876246"/>
                </a:lnTo>
                <a:lnTo>
                  <a:pt x="0" y="5876246"/>
                </a:lnTo>
                <a:lnTo>
                  <a:pt x="0" y="0"/>
                </a:lnTo>
                <a:close/>
              </a:path>
            </a:pathLst>
          </a:custGeom>
          <a:blipFill>
            <a:blip r:embed="rId5"/>
            <a:stretch>
              <a:fillRect l="0" t="0" r="0" b="0"/>
            </a:stretch>
          </a:blipFill>
        </p:spPr>
      </p:sp>
      <p:sp>
        <p:nvSpPr>
          <p:cNvPr name="TextBox 5" id="5"/>
          <p:cNvSpPr txBox="true"/>
          <p:nvPr/>
        </p:nvSpPr>
        <p:spPr>
          <a:xfrm rot="0">
            <a:off x="614603" y="141605"/>
            <a:ext cx="6058512" cy="887095"/>
          </a:xfrm>
          <a:prstGeom prst="rect">
            <a:avLst/>
          </a:prstGeom>
        </p:spPr>
        <p:txBody>
          <a:bodyPr anchor="t" rtlCol="false" tIns="0" lIns="0" bIns="0" rIns="0">
            <a:spAutoFit/>
          </a:bodyPr>
          <a:lstStyle/>
          <a:p>
            <a:pPr algn="l">
              <a:lnSpc>
                <a:spcPts val="7279"/>
              </a:lnSpc>
            </a:pPr>
            <a:r>
              <a:rPr lang="en-US" sz="5199" b="true">
                <a:solidFill>
                  <a:srgbClr val="3C19A2"/>
                </a:solidFill>
                <a:latin typeface="Canva Sans Bold"/>
                <a:ea typeface="Canva Sans Bold"/>
                <a:cs typeface="Canva Sans Bold"/>
                <a:sym typeface="Canva Sans Bold"/>
              </a:rPr>
              <a:t>Sales-Time of day</a:t>
            </a:r>
          </a:p>
        </p:txBody>
      </p:sp>
      <p:sp>
        <p:nvSpPr>
          <p:cNvPr name="TextBox 6" id="6"/>
          <p:cNvSpPr txBox="true"/>
          <p:nvPr/>
        </p:nvSpPr>
        <p:spPr>
          <a:xfrm rot="0">
            <a:off x="8686537" y="141605"/>
            <a:ext cx="9043563"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Sales-by Month</a:t>
            </a:r>
          </a:p>
        </p:txBody>
      </p:sp>
      <p:sp>
        <p:nvSpPr>
          <p:cNvPr name="TextBox 7" id="7"/>
          <p:cNvSpPr txBox="true"/>
          <p:nvPr/>
        </p:nvSpPr>
        <p:spPr>
          <a:xfrm rot="0">
            <a:off x="2621669" y="7617064"/>
            <a:ext cx="331791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Afternoon</a:t>
            </a:r>
          </a:p>
        </p:txBody>
      </p:sp>
      <p:sp>
        <p:nvSpPr>
          <p:cNvPr name="TextBox 8" id="8"/>
          <p:cNvSpPr txBox="true"/>
          <p:nvPr/>
        </p:nvSpPr>
        <p:spPr>
          <a:xfrm rot="0">
            <a:off x="12251116" y="7683739"/>
            <a:ext cx="261925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January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140179" y="6554859"/>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3807"/>
            <a:ext cx="5519606" cy="5878433"/>
          </a:xfrm>
          <a:custGeom>
            <a:avLst/>
            <a:gdLst/>
            <a:ahLst/>
            <a:cxnLst/>
            <a:rect r="r" b="b" t="t" l="l"/>
            <a:pathLst>
              <a:path h="5878433" w="5519606">
                <a:moveTo>
                  <a:pt x="0" y="0"/>
                </a:moveTo>
                <a:lnTo>
                  <a:pt x="5519606" y="0"/>
                </a:lnTo>
                <a:lnTo>
                  <a:pt x="5519606" y="5878433"/>
                </a:lnTo>
                <a:lnTo>
                  <a:pt x="0" y="5878433"/>
                </a:lnTo>
                <a:lnTo>
                  <a:pt x="0" y="0"/>
                </a:lnTo>
                <a:close/>
              </a:path>
            </a:pathLst>
          </a:custGeom>
          <a:blipFill>
            <a:blip r:embed="rId4">
              <a:alphaModFix amt="81000"/>
            </a:blip>
            <a:stretch>
              <a:fillRect l="0" t="0" r="0" b="0"/>
            </a:stretch>
          </a:blipFill>
        </p:spPr>
      </p:sp>
      <p:sp>
        <p:nvSpPr>
          <p:cNvPr name="Freeform 4" id="4"/>
          <p:cNvSpPr/>
          <p:nvPr/>
        </p:nvSpPr>
        <p:spPr>
          <a:xfrm flipH="false" flipV="false" rot="0">
            <a:off x="9144000" y="4089748"/>
            <a:ext cx="5380665" cy="5898029"/>
          </a:xfrm>
          <a:custGeom>
            <a:avLst/>
            <a:gdLst/>
            <a:ahLst/>
            <a:cxnLst/>
            <a:rect r="r" b="b" t="t" l="l"/>
            <a:pathLst>
              <a:path h="5898029" w="5380665">
                <a:moveTo>
                  <a:pt x="0" y="0"/>
                </a:moveTo>
                <a:lnTo>
                  <a:pt x="5380665" y="0"/>
                </a:lnTo>
                <a:lnTo>
                  <a:pt x="5380665" y="5898030"/>
                </a:lnTo>
                <a:lnTo>
                  <a:pt x="0" y="5898030"/>
                </a:lnTo>
                <a:lnTo>
                  <a:pt x="0" y="0"/>
                </a:lnTo>
                <a:close/>
              </a:path>
            </a:pathLst>
          </a:custGeom>
          <a:blipFill>
            <a:blip r:embed="rId5">
              <a:alphaModFix amt="68000"/>
            </a:blip>
            <a:stretch>
              <a:fillRect l="0" t="-4582" r="0" b="-4582"/>
            </a:stretch>
          </a:blipFill>
        </p:spPr>
      </p:sp>
      <p:sp>
        <p:nvSpPr>
          <p:cNvPr name="TextBox 5" id="5"/>
          <p:cNvSpPr txBox="true"/>
          <p:nvPr/>
        </p:nvSpPr>
        <p:spPr>
          <a:xfrm rot="0">
            <a:off x="4977228" y="461685"/>
            <a:ext cx="7903488" cy="784225"/>
          </a:xfrm>
          <a:prstGeom prst="rect">
            <a:avLst/>
          </a:prstGeom>
        </p:spPr>
        <p:txBody>
          <a:bodyPr anchor="t" rtlCol="false" tIns="0" lIns="0" bIns="0" rIns="0">
            <a:spAutoFit/>
          </a:bodyPr>
          <a:lstStyle/>
          <a:p>
            <a:pPr algn="ctr">
              <a:lnSpc>
                <a:spcPts val="6049"/>
              </a:lnSpc>
            </a:pPr>
            <a:r>
              <a:rPr lang="en-US" sz="5499">
                <a:solidFill>
                  <a:srgbClr val="3C19A2"/>
                </a:solidFill>
                <a:latin typeface="Open Sauce"/>
                <a:ea typeface="Open Sauce"/>
                <a:cs typeface="Open Sauce"/>
                <a:sym typeface="Open Sauce"/>
              </a:rPr>
              <a:t>CUSTOMER ANALYSIS</a:t>
            </a:r>
          </a:p>
        </p:txBody>
      </p:sp>
      <p:sp>
        <p:nvSpPr>
          <p:cNvPr name="TextBox 6" id="6"/>
          <p:cNvSpPr txBox="true"/>
          <p:nvPr/>
        </p:nvSpPr>
        <p:spPr>
          <a:xfrm rot="0">
            <a:off x="-1058362" y="2104212"/>
            <a:ext cx="9745219"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Customer types</a:t>
            </a:r>
          </a:p>
        </p:txBody>
      </p:sp>
      <p:sp>
        <p:nvSpPr>
          <p:cNvPr name="TextBox 7" id="7"/>
          <p:cNvSpPr txBox="true"/>
          <p:nvPr/>
        </p:nvSpPr>
        <p:spPr>
          <a:xfrm rot="0">
            <a:off x="7606413" y="2104212"/>
            <a:ext cx="9274983" cy="273494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Customer type contributing the highest revenue</a:t>
            </a:r>
          </a:p>
          <a:p>
            <a:pPr algn="ctr">
              <a:lnSpc>
                <a:spcPts val="7279"/>
              </a:lnSpc>
            </a:pPr>
          </a:p>
        </p:txBody>
      </p:sp>
      <p:sp>
        <p:nvSpPr>
          <p:cNvPr name="TextBox 8" id="8"/>
          <p:cNvSpPr txBox="true"/>
          <p:nvPr/>
        </p:nvSpPr>
        <p:spPr>
          <a:xfrm rot="0">
            <a:off x="15000915" y="4819967"/>
            <a:ext cx="17395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Member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140179" y="6554859"/>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3807"/>
            <a:ext cx="5519606" cy="5878433"/>
          </a:xfrm>
          <a:custGeom>
            <a:avLst/>
            <a:gdLst/>
            <a:ahLst/>
            <a:cxnLst/>
            <a:rect r="r" b="b" t="t" l="l"/>
            <a:pathLst>
              <a:path h="5878433" w="5519606">
                <a:moveTo>
                  <a:pt x="0" y="0"/>
                </a:moveTo>
                <a:lnTo>
                  <a:pt x="5519606" y="0"/>
                </a:lnTo>
                <a:lnTo>
                  <a:pt x="5519606" y="5878433"/>
                </a:lnTo>
                <a:lnTo>
                  <a:pt x="0" y="5878433"/>
                </a:lnTo>
                <a:lnTo>
                  <a:pt x="0" y="0"/>
                </a:lnTo>
                <a:close/>
              </a:path>
            </a:pathLst>
          </a:custGeom>
          <a:blipFill>
            <a:blip r:embed="rId4">
              <a:alphaModFix amt="81000"/>
            </a:blip>
            <a:stretch>
              <a:fillRect l="0" t="0" r="0" b="0"/>
            </a:stretch>
          </a:blipFill>
        </p:spPr>
      </p:sp>
      <p:sp>
        <p:nvSpPr>
          <p:cNvPr name="Freeform 4" id="4"/>
          <p:cNvSpPr/>
          <p:nvPr/>
        </p:nvSpPr>
        <p:spPr>
          <a:xfrm flipH="false" flipV="false" rot="0">
            <a:off x="9144000" y="4089748"/>
            <a:ext cx="5380665" cy="5898029"/>
          </a:xfrm>
          <a:custGeom>
            <a:avLst/>
            <a:gdLst/>
            <a:ahLst/>
            <a:cxnLst/>
            <a:rect r="r" b="b" t="t" l="l"/>
            <a:pathLst>
              <a:path h="5898029" w="5380665">
                <a:moveTo>
                  <a:pt x="0" y="0"/>
                </a:moveTo>
                <a:lnTo>
                  <a:pt x="5380665" y="0"/>
                </a:lnTo>
                <a:lnTo>
                  <a:pt x="5380665" y="5898030"/>
                </a:lnTo>
                <a:lnTo>
                  <a:pt x="0" y="5898030"/>
                </a:lnTo>
                <a:lnTo>
                  <a:pt x="0" y="0"/>
                </a:lnTo>
                <a:close/>
              </a:path>
            </a:pathLst>
          </a:custGeom>
          <a:blipFill>
            <a:blip r:embed="rId5">
              <a:alphaModFix amt="68000"/>
            </a:blip>
            <a:stretch>
              <a:fillRect l="0" t="-4582" r="0" b="-4582"/>
            </a:stretch>
          </a:blipFill>
        </p:spPr>
      </p:sp>
      <p:sp>
        <p:nvSpPr>
          <p:cNvPr name="TextBox 5" id="5"/>
          <p:cNvSpPr txBox="true"/>
          <p:nvPr/>
        </p:nvSpPr>
        <p:spPr>
          <a:xfrm rot="0">
            <a:off x="4977228" y="461685"/>
            <a:ext cx="7903488" cy="784225"/>
          </a:xfrm>
          <a:prstGeom prst="rect">
            <a:avLst/>
          </a:prstGeom>
        </p:spPr>
        <p:txBody>
          <a:bodyPr anchor="t" rtlCol="false" tIns="0" lIns="0" bIns="0" rIns="0">
            <a:spAutoFit/>
          </a:bodyPr>
          <a:lstStyle/>
          <a:p>
            <a:pPr algn="ctr">
              <a:lnSpc>
                <a:spcPts val="6049"/>
              </a:lnSpc>
            </a:pPr>
            <a:r>
              <a:rPr lang="en-US" sz="5499">
                <a:solidFill>
                  <a:srgbClr val="3C19A2"/>
                </a:solidFill>
                <a:latin typeface="Open Sauce"/>
                <a:ea typeface="Open Sauce"/>
                <a:cs typeface="Open Sauce"/>
                <a:sym typeface="Open Sauce"/>
              </a:rPr>
              <a:t>CUSTOMER ANALYSIS</a:t>
            </a:r>
          </a:p>
        </p:txBody>
      </p:sp>
      <p:sp>
        <p:nvSpPr>
          <p:cNvPr name="TextBox 6" id="6"/>
          <p:cNvSpPr txBox="true"/>
          <p:nvPr/>
        </p:nvSpPr>
        <p:spPr>
          <a:xfrm rot="0">
            <a:off x="-1058362" y="2104212"/>
            <a:ext cx="9745219"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Customer types</a:t>
            </a:r>
          </a:p>
        </p:txBody>
      </p:sp>
      <p:sp>
        <p:nvSpPr>
          <p:cNvPr name="TextBox 7" id="7"/>
          <p:cNvSpPr txBox="true"/>
          <p:nvPr/>
        </p:nvSpPr>
        <p:spPr>
          <a:xfrm rot="0">
            <a:off x="7606413" y="2104212"/>
            <a:ext cx="9274983" cy="273494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Customer type contributing the highest revenue</a:t>
            </a:r>
          </a:p>
          <a:p>
            <a:pPr algn="ctr">
              <a:lnSpc>
                <a:spcPts val="7279"/>
              </a:lnSpc>
            </a:pPr>
          </a:p>
        </p:txBody>
      </p:sp>
      <p:sp>
        <p:nvSpPr>
          <p:cNvPr name="TextBox 8" id="8"/>
          <p:cNvSpPr txBox="true"/>
          <p:nvPr/>
        </p:nvSpPr>
        <p:spPr>
          <a:xfrm rot="0">
            <a:off x="15000915" y="4819967"/>
            <a:ext cx="173950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Member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140179" y="6554859"/>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9192" y="3704640"/>
            <a:ext cx="13100109" cy="3336964"/>
          </a:xfrm>
          <a:custGeom>
            <a:avLst/>
            <a:gdLst/>
            <a:ahLst/>
            <a:cxnLst/>
            <a:rect r="r" b="b" t="t" l="l"/>
            <a:pathLst>
              <a:path h="3336964" w="13100109">
                <a:moveTo>
                  <a:pt x="0" y="0"/>
                </a:moveTo>
                <a:lnTo>
                  <a:pt x="13100109" y="0"/>
                </a:lnTo>
                <a:lnTo>
                  <a:pt x="13100109" y="3336965"/>
                </a:lnTo>
                <a:lnTo>
                  <a:pt x="0" y="3336965"/>
                </a:lnTo>
                <a:lnTo>
                  <a:pt x="0" y="0"/>
                </a:lnTo>
                <a:close/>
              </a:path>
            </a:pathLst>
          </a:custGeom>
          <a:blipFill>
            <a:blip r:embed="rId4"/>
            <a:stretch>
              <a:fillRect l="-2107" t="-177" r="0" b="-177"/>
            </a:stretch>
          </a:blipFill>
        </p:spPr>
      </p:sp>
      <p:sp>
        <p:nvSpPr>
          <p:cNvPr name="TextBox 4" id="4"/>
          <p:cNvSpPr txBox="true"/>
          <p:nvPr/>
        </p:nvSpPr>
        <p:spPr>
          <a:xfrm rot="0">
            <a:off x="619192" y="1874590"/>
            <a:ext cx="12534853"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Distribution of Gender for each branch</a:t>
            </a:r>
          </a:p>
        </p:txBody>
      </p:sp>
      <p:sp>
        <p:nvSpPr>
          <p:cNvPr name="TextBox 5" id="5"/>
          <p:cNvSpPr txBox="true"/>
          <p:nvPr/>
        </p:nvSpPr>
        <p:spPr>
          <a:xfrm rot="0">
            <a:off x="14234950" y="3849610"/>
            <a:ext cx="2824877" cy="88709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ea typeface="Canva Sans"/>
                <a:cs typeface="Canva Sans"/>
                <a:sym typeface="Canva Sans"/>
              </a:rPr>
              <a:t>1.Female</a:t>
            </a:r>
          </a:p>
        </p:txBody>
      </p:sp>
      <p:sp>
        <p:nvSpPr>
          <p:cNvPr name="TextBox 6" id="6"/>
          <p:cNvSpPr txBox="true"/>
          <p:nvPr/>
        </p:nvSpPr>
        <p:spPr>
          <a:xfrm rot="0">
            <a:off x="12623006" y="5076825"/>
            <a:ext cx="557926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ea typeface="Canva Sans"/>
                <a:cs typeface="Canva Sans"/>
                <a:sym typeface="Canva Sans"/>
              </a:rPr>
              <a:t>2.Male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691274" y="7963049"/>
            <a:ext cx="20843800" cy="12430485"/>
          </a:xfrm>
          <a:custGeom>
            <a:avLst/>
            <a:gdLst/>
            <a:ahLst/>
            <a:cxnLst/>
            <a:rect r="r" b="b" t="t" l="l"/>
            <a:pathLst>
              <a:path h="12430485" w="20843800">
                <a:moveTo>
                  <a:pt x="0" y="0"/>
                </a:moveTo>
                <a:lnTo>
                  <a:pt x="20843801" y="0"/>
                </a:lnTo>
                <a:lnTo>
                  <a:pt x="20843801"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17661" y="600075"/>
            <a:ext cx="12534853" cy="936625"/>
          </a:xfrm>
          <a:prstGeom prst="rect">
            <a:avLst/>
          </a:prstGeom>
        </p:spPr>
        <p:txBody>
          <a:bodyPr anchor="t" rtlCol="false" tIns="0" lIns="0" bIns="0" rIns="0">
            <a:spAutoFit/>
          </a:bodyPr>
          <a:lstStyle/>
          <a:p>
            <a:pPr algn="l">
              <a:lnSpc>
                <a:spcPts val="7699"/>
              </a:lnSpc>
            </a:pPr>
            <a:r>
              <a:rPr lang="en-US" sz="5499" b="true">
                <a:solidFill>
                  <a:srgbClr val="3C19A2"/>
                </a:solidFill>
                <a:latin typeface="Open Sauce Bold"/>
                <a:ea typeface="Open Sauce Bold"/>
                <a:cs typeface="Open Sauce Bold"/>
                <a:sym typeface="Open Sauce Bold"/>
              </a:rPr>
              <a:t>CONCLUSION</a:t>
            </a:r>
          </a:p>
        </p:txBody>
      </p:sp>
      <p:sp>
        <p:nvSpPr>
          <p:cNvPr name="TextBox 4" id="4"/>
          <p:cNvSpPr txBox="true"/>
          <p:nvPr/>
        </p:nvSpPr>
        <p:spPr>
          <a:xfrm rot="0">
            <a:off x="422612" y="2173069"/>
            <a:ext cx="5897404" cy="629920"/>
          </a:xfrm>
          <a:prstGeom prst="rect">
            <a:avLst/>
          </a:prstGeom>
        </p:spPr>
        <p:txBody>
          <a:bodyPr anchor="t" rtlCol="false" tIns="0" lIns="0" bIns="0" rIns="0">
            <a:spAutoFit/>
          </a:bodyPr>
          <a:lstStyle/>
          <a:p>
            <a:pPr algn="ctr" marL="798828" indent="-399414" lvl="1">
              <a:lnSpc>
                <a:spcPts val="5179"/>
              </a:lnSpc>
              <a:buFont typeface="Arial"/>
              <a:buChar char="•"/>
            </a:pPr>
            <a:r>
              <a:rPr lang="en-US" sz="3699">
                <a:solidFill>
                  <a:srgbClr val="000000"/>
                </a:solidFill>
                <a:latin typeface="Canva Sans"/>
                <a:ea typeface="Canva Sans"/>
                <a:cs typeface="Canva Sans"/>
                <a:sym typeface="Canva Sans"/>
              </a:rPr>
              <a:t>Factors effecting sales</a:t>
            </a:r>
          </a:p>
        </p:txBody>
      </p:sp>
      <p:sp>
        <p:nvSpPr>
          <p:cNvPr name="TextBox 5" id="5"/>
          <p:cNvSpPr txBox="true"/>
          <p:nvPr/>
        </p:nvSpPr>
        <p:spPr>
          <a:xfrm rot="0">
            <a:off x="1081624" y="3001220"/>
            <a:ext cx="5238393" cy="1177385"/>
          </a:xfrm>
          <a:prstGeom prst="rect">
            <a:avLst/>
          </a:prstGeom>
        </p:spPr>
        <p:txBody>
          <a:bodyPr anchor="t" rtlCol="false" tIns="0" lIns="0" bIns="0" rIns="0">
            <a:spAutoFit/>
          </a:bodyPr>
          <a:lstStyle/>
          <a:p>
            <a:pPr algn="ctr" marL="732030" indent="-366015" lvl="1">
              <a:lnSpc>
                <a:spcPts val="4746"/>
              </a:lnSpc>
              <a:buAutoNum type="arabicPeriod" startAt="1"/>
            </a:pPr>
            <a:r>
              <a:rPr lang="en-US" sz="3390">
                <a:solidFill>
                  <a:srgbClr val="000000"/>
                </a:solidFill>
                <a:latin typeface="Canva Sans"/>
                <a:ea typeface="Canva Sans"/>
                <a:cs typeface="Canva Sans"/>
                <a:sym typeface="Canva Sans"/>
              </a:rPr>
              <a:t>  Branch performance</a:t>
            </a:r>
          </a:p>
          <a:p>
            <a:pPr algn="ctr">
              <a:lnSpc>
                <a:spcPts val="4746"/>
              </a:lnSpc>
            </a:pPr>
          </a:p>
        </p:txBody>
      </p:sp>
      <p:sp>
        <p:nvSpPr>
          <p:cNvPr name="TextBox 6" id="6"/>
          <p:cNvSpPr txBox="true"/>
          <p:nvPr/>
        </p:nvSpPr>
        <p:spPr>
          <a:xfrm rot="0">
            <a:off x="1444109" y="3598215"/>
            <a:ext cx="244471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  High VAT</a:t>
            </a:r>
          </a:p>
        </p:txBody>
      </p:sp>
      <p:sp>
        <p:nvSpPr>
          <p:cNvPr name="TextBox 7" id="7"/>
          <p:cNvSpPr txBox="true"/>
          <p:nvPr/>
        </p:nvSpPr>
        <p:spPr>
          <a:xfrm rot="0">
            <a:off x="1444109" y="4204170"/>
            <a:ext cx="445460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  Temporal Patterns</a:t>
            </a:r>
          </a:p>
        </p:txBody>
      </p:sp>
      <p:sp>
        <p:nvSpPr>
          <p:cNvPr name="TextBox 8" id="8"/>
          <p:cNvSpPr txBox="true"/>
          <p:nvPr/>
        </p:nvSpPr>
        <p:spPr>
          <a:xfrm rot="0">
            <a:off x="1324511" y="4763135"/>
            <a:ext cx="334779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4.   Product line</a:t>
            </a:r>
          </a:p>
        </p:txBody>
      </p:sp>
      <p:sp>
        <p:nvSpPr>
          <p:cNvPr name="TextBox 9" id="9"/>
          <p:cNvSpPr txBox="true"/>
          <p:nvPr/>
        </p:nvSpPr>
        <p:spPr>
          <a:xfrm rot="0">
            <a:off x="562809" y="5619433"/>
            <a:ext cx="4642604"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Recommendations</a:t>
            </a:r>
          </a:p>
          <a:p>
            <a:pPr algn="ctr">
              <a:lnSpc>
                <a:spcPts val="4759"/>
              </a:lnSpc>
            </a:pPr>
          </a:p>
        </p:txBody>
      </p:sp>
      <p:sp>
        <p:nvSpPr>
          <p:cNvPr name="TextBox 10" id="10"/>
          <p:cNvSpPr txBox="true"/>
          <p:nvPr/>
        </p:nvSpPr>
        <p:spPr>
          <a:xfrm rot="0">
            <a:off x="1100674" y="6381115"/>
            <a:ext cx="13956626" cy="580390"/>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000000"/>
                </a:solidFill>
                <a:latin typeface="Canva Sans"/>
                <a:ea typeface="Canva Sans"/>
                <a:cs typeface="Canva Sans"/>
                <a:sym typeface="Canva Sans"/>
              </a:rPr>
              <a:t>   Targeted Promotions and Discounts during low-traffic periods</a:t>
            </a:r>
          </a:p>
        </p:txBody>
      </p:sp>
      <p:sp>
        <p:nvSpPr>
          <p:cNvPr name="TextBox 11" id="11"/>
          <p:cNvSpPr txBox="true"/>
          <p:nvPr/>
        </p:nvSpPr>
        <p:spPr>
          <a:xfrm rot="0">
            <a:off x="-3259277" y="6956743"/>
            <a:ext cx="1356626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    Dynamic Pricing</a:t>
            </a:r>
          </a:p>
        </p:txBody>
      </p:sp>
      <p:sp>
        <p:nvSpPr>
          <p:cNvPr name="TextBox 12" id="12"/>
          <p:cNvSpPr txBox="true"/>
          <p:nvPr/>
        </p:nvSpPr>
        <p:spPr>
          <a:xfrm rot="0">
            <a:off x="1415177" y="7489508"/>
            <a:ext cx="44362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    Loyalty Programs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2828526" y="3802417"/>
            <a:ext cx="12497597" cy="2133257"/>
          </a:xfrm>
          <a:prstGeom prst="rect">
            <a:avLst/>
          </a:prstGeom>
        </p:spPr>
        <p:txBody>
          <a:bodyPr anchor="t" rtlCol="false" tIns="0" lIns="0" bIns="0" rIns="0">
            <a:spAutoFit/>
          </a:bodyPr>
          <a:lstStyle/>
          <a:p>
            <a:pPr algn="r">
              <a:lnSpc>
                <a:spcPts val="16470"/>
              </a:lnSpc>
            </a:pPr>
            <a:r>
              <a:rPr lang="en-US" b="true" sz="14972" spc="598">
                <a:solidFill>
                  <a:srgbClr val="FFFFFF"/>
                </a:solidFill>
                <a:latin typeface="Open Sauce Medium"/>
                <a:ea typeface="Open Sauce Medium"/>
                <a:cs typeface="Open Sauce Medium"/>
                <a:sym typeface="Open Sauce Medium"/>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965578" y="3472650"/>
            <a:ext cx="5056438" cy="658495"/>
          </a:xfrm>
          <a:prstGeom prst="rect">
            <a:avLst/>
          </a:prstGeom>
        </p:spPr>
        <p:txBody>
          <a:bodyPr anchor="t" rtlCol="false" tIns="0" lIns="0" bIns="0" rIns="0">
            <a:spAutoFit/>
          </a:bodyPr>
          <a:lstStyle/>
          <a:p>
            <a:pPr algn="just">
              <a:lnSpc>
                <a:spcPts val="5059"/>
              </a:lnSpc>
            </a:pPr>
            <a:r>
              <a:rPr lang="en-US" b="true" sz="4599" spc="607">
                <a:solidFill>
                  <a:srgbClr val="000000"/>
                </a:solidFill>
                <a:latin typeface="Open Sauce Medium"/>
                <a:ea typeface="Open Sauce Medium"/>
                <a:cs typeface="Open Sauce Medium"/>
                <a:sym typeface="Open Sauce Medium"/>
              </a:rPr>
              <a:t>OBJECTIVES</a:t>
            </a:r>
          </a:p>
        </p:txBody>
      </p:sp>
      <p:sp>
        <p:nvSpPr>
          <p:cNvPr name="TextBox 7" id="7"/>
          <p:cNvSpPr txBox="true"/>
          <p:nvPr/>
        </p:nvSpPr>
        <p:spPr>
          <a:xfrm rot="0">
            <a:off x="2556280" y="4773511"/>
            <a:ext cx="5521808" cy="2724151"/>
          </a:xfrm>
          <a:prstGeom prst="rect">
            <a:avLst/>
          </a:prstGeom>
        </p:spPr>
        <p:txBody>
          <a:bodyPr anchor="t" rtlCol="false" tIns="0" lIns="0" bIns="0" rIns="0">
            <a:spAutoFit/>
          </a:bodyPr>
          <a:lstStyle/>
          <a:p>
            <a:pPr algn="l">
              <a:lnSpc>
                <a:spcPts val="3674"/>
              </a:lnSpc>
            </a:pPr>
            <a:r>
              <a:rPr lang="en-US" sz="2499">
                <a:solidFill>
                  <a:srgbClr val="000000"/>
                </a:solidFill>
                <a:latin typeface="Open Sauce Light"/>
                <a:ea typeface="Open Sauce Light"/>
                <a:cs typeface="Open Sauce Light"/>
                <a:sym typeface="Open Sauce Light"/>
              </a:rPr>
              <a:t>The major aim of this project is to gain insight into the sales data of Amazon to understand the different factors that affect sales of the different branches.</a:t>
            </a:r>
          </a:p>
          <a:p>
            <a:pPr algn="l">
              <a:lnSpc>
                <a:spcPts val="3674"/>
              </a:lnSpc>
            </a:pPr>
          </a:p>
        </p:txBody>
      </p:sp>
      <p:sp>
        <p:nvSpPr>
          <p:cNvPr name="AutoShape 8" id="8"/>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9" id="9"/>
          <p:cNvGrpSpPr>
            <a:grpSpLocks noChangeAspect="true"/>
          </p:cNvGrpSpPr>
          <p:nvPr/>
        </p:nvGrpSpPr>
        <p:grpSpPr>
          <a:xfrm rot="0">
            <a:off x="8469692" y="2467483"/>
            <a:ext cx="369918" cy="3699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0">
            <a:off x="8469692" y="4447221"/>
            <a:ext cx="369918" cy="3699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3" id="13"/>
          <p:cNvSpPr txBox="true"/>
          <p:nvPr/>
        </p:nvSpPr>
        <p:spPr>
          <a:xfrm rot="0">
            <a:off x="9054139" y="2441888"/>
            <a:ext cx="5260448" cy="480060"/>
          </a:xfrm>
          <a:prstGeom prst="rect">
            <a:avLst/>
          </a:prstGeom>
        </p:spPr>
        <p:txBody>
          <a:bodyPr anchor="t" rtlCol="false" tIns="0" lIns="0" bIns="0" rIns="0">
            <a:spAutoFit/>
          </a:bodyPr>
          <a:lstStyle/>
          <a:p>
            <a:pPr algn="just">
              <a:lnSpc>
                <a:spcPts val="3630"/>
              </a:lnSpc>
            </a:pPr>
            <a:r>
              <a:rPr lang="en-US" b="true" sz="3300" spc="105">
                <a:solidFill>
                  <a:srgbClr val="000000"/>
                </a:solidFill>
                <a:latin typeface="Open Sauce Medium"/>
                <a:ea typeface="Open Sauce Medium"/>
                <a:cs typeface="Open Sauce Medium"/>
                <a:sym typeface="Open Sauce Medium"/>
              </a:rPr>
              <a:t>Product Analysis</a:t>
            </a:r>
          </a:p>
        </p:txBody>
      </p:sp>
      <p:sp>
        <p:nvSpPr>
          <p:cNvPr name="TextBox 14" id="14"/>
          <p:cNvSpPr txBox="true"/>
          <p:nvPr/>
        </p:nvSpPr>
        <p:spPr>
          <a:xfrm rot="0">
            <a:off x="9054139" y="4401675"/>
            <a:ext cx="5260448" cy="480060"/>
          </a:xfrm>
          <a:prstGeom prst="rect">
            <a:avLst/>
          </a:prstGeom>
        </p:spPr>
        <p:txBody>
          <a:bodyPr anchor="t" rtlCol="false" tIns="0" lIns="0" bIns="0" rIns="0">
            <a:spAutoFit/>
          </a:bodyPr>
          <a:lstStyle/>
          <a:p>
            <a:pPr algn="just">
              <a:lnSpc>
                <a:spcPts val="3630"/>
              </a:lnSpc>
            </a:pPr>
            <a:r>
              <a:rPr lang="en-US" b="true" sz="3300" spc="105">
                <a:solidFill>
                  <a:srgbClr val="000000"/>
                </a:solidFill>
                <a:latin typeface="Open Sauce Medium"/>
                <a:ea typeface="Open Sauce Medium"/>
                <a:cs typeface="Open Sauce Medium"/>
                <a:sym typeface="Open Sauce Medium"/>
              </a:rPr>
              <a:t>Sales Analysis</a:t>
            </a:r>
          </a:p>
        </p:txBody>
      </p:sp>
      <p:sp>
        <p:nvSpPr>
          <p:cNvPr name="TextBox 15" id="15"/>
          <p:cNvSpPr txBox="true"/>
          <p:nvPr/>
        </p:nvSpPr>
        <p:spPr>
          <a:xfrm rot="0">
            <a:off x="9144000" y="3103170"/>
            <a:ext cx="7022611" cy="1251014"/>
          </a:xfrm>
          <a:prstGeom prst="rect">
            <a:avLst/>
          </a:prstGeom>
        </p:spPr>
        <p:txBody>
          <a:bodyPr anchor="t" rtlCol="false" tIns="0" lIns="0" bIns="0" rIns="0">
            <a:spAutoFit/>
          </a:bodyPr>
          <a:lstStyle/>
          <a:p>
            <a:pPr algn="l">
              <a:lnSpc>
                <a:spcPts val="2352"/>
              </a:lnSpc>
            </a:pPr>
            <a:r>
              <a:rPr lang="en-US" sz="1600">
                <a:solidFill>
                  <a:srgbClr val="000000"/>
                </a:solidFill>
                <a:latin typeface="Open Sauce Light"/>
                <a:ea typeface="Open Sauce Light"/>
                <a:cs typeface="Open Sauce Light"/>
                <a:sym typeface="Open Sauce Light"/>
              </a:rPr>
              <a:t>C</a:t>
            </a:r>
            <a:r>
              <a:rPr lang="en-US" sz="1600">
                <a:solidFill>
                  <a:srgbClr val="000000"/>
                </a:solidFill>
                <a:latin typeface="Open Sauce Light"/>
                <a:ea typeface="Open Sauce Light"/>
                <a:cs typeface="Open Sauce Light"/>
                <a:sym typeface="Open Sauce Light"/>
              </a:rPr>
              <a:t>onduct analysis on the data to understand the different product lines, the products lines performing best and the product lines that need to be improved.</a:t>
            </a:r>
          </a:p>
          <a:p>
            <a:pPr algn="l">
              <a:lnSpc>
                <a:spcPts val="3086"/>
              </a:lnSpc>
            </a:pPr>
          </a:p>
        </p:txBody>
      </p:sp>
      <p:sp>
        <p:nvSpPr>
          <p:cNvPr name="TextBox 16" id="16"/>
          <p:cNvSpPr txBox="true"/>
          <p:nvPr/>
        </p:nvSpPr>
        <p:spPr>
          <a:xfrm rot="0">
            <a:off x="9144000" y="5105400"/>
            <a:ext cx="6986316" cy="1164336"/>
          </a:xfrm>
          <a:prstGeom prst="rect">
            <a:avLst/>
          </a:prstGeom>
        </p:spPr>
        <p:txBody>
          <a:bodyPr anchor="t" rtlCol="false" tIns="0" lIns="0" bIns="0" rIns="0">
            <a:spAutoFit/>
          </a:bodyPr>
          <a:lstStyle/>
          <a:p>
            <a:pPr algn="l">
              <a:lnSpc>
                <a:spcPts val="2352"/>
              </a:lnSpc>
            </a:pPr>
            <a:r>
              <a:rPr lang="en-US" sz="1600">
                <a:solidFill>
                  <a:srgbClr val="000000"/>
                </a:solidFill>
                <a:latin typeface="Open Sauce Light"/>
                <a:ea typeface="Open Sauce Light"/>
                <a:cs typeface="Open Sauce Light"/>
                <a:sym typeface="Open Sauce Light"/>
              </a:rPr>
              <a:t>This analysis aims to answer the question of the sales trends of product. The result of this can help us measure the effectiveness of each sales strategy the business applies and what modifications are needed to gain more sales.</a:t>
            </a:r>
          </a:p>
        </p:txBody>
      </p:sp>
      <p:grpSp>
        <p:nvGrpSpPr>
          <p:cNvPr name="Group 17" id="17"/>
          <p:cNvGrpSpPr>
            <a:grpSpLocks noChangeAspect="true"/>
          </p:cNvGrpSpPr>
          <p:nvPr/>
        </p:nvGrpSpPr>
        <p:grpSpPr>
          <a:xfrm rot="0">
            <a:off x="8469692" y="6586267"/>
            <a:ext cx="369918" cy="369918"/>
            <a:chOff x="6705600" y="1371600"/>
            <a:chExt cx="10972800" cy="10972800"/>
          </a:xfrm>
        </p:grpSpPr>
        <p:sp>
          <p:nvSpPr>
            <p:cNvPr name="Freeform 18" id="1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9" id="19"/>
          <p:cNvSpPr txBox="true"/>
          <p:nvPr/>
        </p:nvSpPr>
        <p:spPr>
          <a:xfrm rot="0">
            <a:off x="9054139" y="6507861"/>
            <a:ext cx="5260448" cy="480060"/>
          </a:xfrm>
          <a:prstGeom prst="rect">
            <a:avLst/>
          </a:prstGeom>
        </p:spPr>
        <p:txBody>
          <a:bodyPr anchor="t" rtlCol="false" tIns="0" lIns="0" bIns="0" rIns="0">
            <a:spAutoFit/>
          </a:bodyPr>
          <a:lstStyle/>
          <a:p>
            <a:pPr algn="just">
              <a:lnSpc>
                <a:spcPts val="3630"/>
              </a:lnSpc>
            </a:pPr>
            <a:r>
              <a:rPr lang="en-US" b="true" sz="3300" spc="105">
                <a:solidFill>
                  <a:srgbClr val="000000"/>
                </a:solidFill>
                <a:latin typeface="Open Sauce Medium"/>
                <a:ea typeface="Open Sauce Medium"/>
                <a:cs typeface="Open Sauce Medium"/>
                <a:sym typeface="Open Sauce Medium"/>
              </a:rPr>
              <a:t>Customer Analysis</a:t>
            </a:r>
          </a:p>
        </p:txBody>
      </p:sp>
      <p:sp>
        <p:nvSpPr>
          <p:cNvPr name="TextBox 20" id="20"/>
          <p:cNvSpPr txBox="true"/>
          <p:nvPr/>
        </p:nvSpPr>
        <p:spPr>
          <a:xfrm rot="0">
            <a:off x="9144000" y="7017220"/>
            <a:ext cx="7022611" cy="869061"/>
          </a:xfrm>
          <a:prstGeom prst="rect">
            <a:avLst/>
          </a:prstGeom>
        </p:spPr>
        <p:txBody>
          <a:bodyPr anchor="t" rtlCol="false" tIns="0" lIns="0" bIns="0" rIns="0">
            <a:spAutoFit/>
          </a:bodyPr>
          <a:lstStyle/>
          <a:p>
            <a:pPr algn="l">
              <a:lnSpc>
                <a:spcPts val="2352"/>
              </a:lnSpc>
            </a:pPr>
            <a:r>
              <a:rPr lang="en-US" sz="1600">
                <a:solidFill>
                  <a:srgbClr val="000000"/>
                </a:solidFill>
                <a:latin typeface="Open Sauce Light"/>
                <a:ea typeface="Open Sauce Light"/>
                <a:cs typeface="Open Sauce Light"/>
                <a:sym typeface="Open Sauce Light"/>
              </a:rPr>
              <a:t>This analysis aims to uncover the different customer segments, purchase trends and the profitability of each customer segment.</a:t>
            </a:r>
          </a:p>
          <a:p>
            <a:pPr algn="l">
              <a:lnSpc>
                <a:spcPts val="2352"/>
              </a:lnSpc>
            </a:pPr>
          </a:p>
        </p:txBody>
      </p:sp>
      <p:sp>
        <p:nvSpPr>
          <p:cNvPr name="TextBox 21" id="21"/>
          <p:cNvSpPr txBox="true"/>
          <p:nvPr/>
        </p:nvSpPr>
        <p:spPr>
          <a:xfrm rot="0">
            <a:off x="2975103" y="2672868"/>
            <a:ext cx="4436512" cy="711199"/>
          </a:xfrm>
          <a:prstGeom prst="rect">
            <a:avLst/>
          </a:prstGeom>
        </p:spPr>
        <p:txBody>
          <a:bodyPr anchor="t" rtlCol="false" tIns="0" lIns="0" bIns="0" rIns="0">
            <a:spAutoFit/>
          </a:bodyPr>
          <a:lstStyle/>
          <a:p>
            <a:pPr algn="l">
              <a:lnSpc>
                <a:spcPts val="5499"/>
              </a:lnSpc>
            </a:pPr>
            <a:r>
              <a:rPr lang="en-US" sz="4999" spc="159">
                <a:solidFill>
                  <a:srgbClr val="000000"/>
                </a:solidFill>
                <a:latin typeface="Days"/>
                <a:ea typeface="Days"/>
                <a:cs typeface="Days"/>
                <a:sym typeface="Days"/>
              </a:rPr>
              <a:t>Proposed</a:t>
            </a:r>
          </a:p>
        </p:txBody>
      </p:sp>
      <p:sp>
        <p:nvSpPr>
          <p:cNvPr name="AutoShape 22" id="22"/>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960733"/>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flipH="true">
            <a:off x="1854191" y="1148101"/>
            <a:ext cx="14579503" cy="21934"/>
          </a:xfrm>
          <a:prstGeom prst="line">
            <a:avLst/>
          </a:prstGeom>
          <a:ln cap="flat" w="76200">
            <a:solidFill>
              <a:srgbClr val="C23A97"/>
            </a:solidFill>
            <a:prstDash val="solid"/>
            <a:headEnd type="none" len="sm" w="sm"/>
            <a:tailEnd type="none" len="sm" w="sm"/>
          </a:ln>
        </p:spPr>
      </p:sp>
      <p:sp>
        <p:nvSpPr>
          <p:cNvPr name="Freeform 8" id="8"/>
          <p:cNvSpPr/>
          <p:nvPr/>
        </p:nvSpPr>
        <p:spPr>
          <a:xfrm flipH="false" flipV="false" rot="0">
            <a:off x="3757198" y="2491811"/>
            <a:ext cx="4230421" cy="7026713"/>
          </a:xfrm>
          <a:custGeom>
            <a:avLst/>
            <a:gdLst/>
            <a:ahLst/>
            <a:cxnLst/>
            <a:rect r="r" b="b" t="t" l="l"/>
            <a:pathLst>
              <a:path h="7026713" w="4230421">
                <a:moveTo>
                  <a:pt x="0" y="0"/>
                </a:moveTo>
                <a:lnTo>
                  <a:pt x="4230421" y="0"/>
                </a:lnTo>
                <a:lnTo>
                  <a:pt x="4230421" y="7026713"/>
                </a:lnTo>
                <a:lnTo>
                  <a:pt x="0" y="7026713"/>
                </a:lnTo>
                <a:lnTo>
                  <a:pt x="0" y="0"/>
                </a:lnTo>
                <a:close/>
              </a:path>
            </a:pathLst>
          </a:custGeom>
          <a:blipFill>
            <a:blip r:embed="rId5"/>
            <a:stretch>
              <a:fillRect l="-432" t="0" r="-432" b="0"/>
            </a:stretch>
          </a:blipFill>
        </p:spPr>
      </p:sp>
      <p:sp>
        <p:nvSpPr>
          <p:cNvPr name="TextBox 9" id="9"/>
          <p:cNvSpPr txBox="true"/>
          <p:nvPr/>
        </p:nvSpPr>
        <p:spPr>
          <a:xfrm rot="0">
            <a:off x="4842521" y="-142875"/>
            <a:ext cx="8193785" cy="1137285"/>
          </a:xfrm>
          <a:prstGeom prst="rect">
            <a:avLst/>
          </a:prstGeom>
        </p:spPr>
        <p:txBody>
          <a:bodyPr anchor="t" rtlCol="false" tIns="0" lIns="0" bIns="0" rIns="0">
            <a:spAutoFit/>
          </a:bodyPr>
          <a:lstStyle/>
          <a:p>
            <a:pPr algn="ctr">
              <a:lnSpc>
                <a:spcPts val="9240"/>
              </a:lnSpc>
            </a:pPr>
            <a:r>
              <a:rPr lang="en-US" b="true" sz="6600">
                <a:solidFill>
                  <a:srgbClr val="000000"/>
                </a:solidFill>
                <a:latin typeface="Open Sauce Medium"/>
                <a:ea typeface="Open Sauce Medium"/>
                <a:cs typeface="Open Sauce Medium"/>
                <a:sym typeface="Open Sauce Medium"/>
              </a:rPr>
              <a:t>ABOUT </a:t>
            </a:r>
            <a:r>
              <a:rPr lang="en-US" b="true" sz="6600">
                <a:solidFill>
                  <a:srgbClr val="000000"/>
                </a:solidFill>
                <a:latin typeface="Open Sauce Medium"/>
                <a:ea typeface="Open Sauce Medium"/>
                <a:cs typeface="Open Sauce Medium"/>
                <a:sym typeface="Open Sauce Medium"/>
              </a:rPr>
              <a:t>DATA</a:t>
            </a:r>
          </a:p>
        </p:txBody>
      </p:sp>
      <p:sp>
        <p:nvSpPr>
          <p:cNvPr name="TextBox 10" id="10"/>
          <p:cNvSpPr txBox="true"/>
          <p:nvPr/>
        </p:nvSpPr>
        <p:spPr>
          <a:xfrm rot="0">
            <a:off x="2257260" y="1303385"/>
            <a:ext cx="13737943" cy="1470189"/>
          </a:xfrm>
          <a:prstGeom prst="rect">
            <a:avLst/>
          </a:prstGeom>
        </p:spPr>
        <p:txBody>
          <a:bodyPr anchor="t" rtlCol="false" tIns="0" lIns="0" bIns="0" rIns="0">
            <a:spAutoFit/>
          </a:bodyPr>
          <a:lstStyle/>
          <a:p>
            <a:pPr algn="l">
              <a:lnSpc>
                <a:spcPts val="2965"/>
              </a:lnSpc>
            </a:pPr>
            <a:r>
              <a:rPr lang="en-US" sz="2118">
                <a:solidFill>
                  <a:srgbClr val="000000"/>
                </a:solidFill>
                <a:latin typeface="Comic Sans"/>
                <a:ea typeface="Comic Sans"/>
                <a:cs typeface="Comic Sans"/>
                <a:sym typeface="Comic Sans"/>
              </a:rPr>
              <a:t>This dataset contains sales transactions from three different branches of Amazon, respectively located in Mandalay, Yangon and Naypyitaw. The data contains 17 columns and 1000 rows:</a:t>
            </a:r>
          </a:p>
          <a:p>
            <a:pPr algn="l">
              <a:lnSpc>
                <a:spcPts val="2965"/>
              </a:lnSpc>
            </a:pPr>
          </a:p>
          <a:p>
            <a:pPr algn="l">
              <a:lnSpc>
                <a:spcPts val="296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1460455" y="4547168"/>
            <a:ext cx="20099764" cy="11986768"/>
          </a:xfrm>
          <a:custGeom>
            <a:avLst/>
            <a:gdLst/>
            <a:ahLst/>
            <a:cxnLst/>
            <a:rect r="r" b="b" t="t" l="l"/>
            <a:pathLst>
              <a:path h="11986768" w="20099764">
                <a:moveTo>
                  <a:pt x="0" y="0"/>
                </a:moveTo>
                <a:lnTo>
                  <a:pt x="20099763" y="0"/>
                </a:lnTo>
                <a:lnTo>
                  <a:pt x="20099763" y="11986768"/>
                </a:lnTo>
                <a:lnTo>
                  <a:pt x="0" y="11986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86322" y="3716223"/>
            <a:ext cx="13351639" cy="5542077"/>
            <a:chOff x="0" y="0"/>
            <a:chExt cx="3654023" cy="1516733"/>
          </a:xfrm>
        </p:grpSpPr>
        <p:sp>
          <p:nvSpPr>
            <p:cNvPr name="Freeform 4" id="4"/>
            <p:cNvSpPr/>
            <p:nvPr/>
          </p:nvSpPr>
          <p:spPr>
            <a:xfrm flipH="false" flipV="false" rot="0">
              <a:off x="0" y="0"/>
              <a:ext cx="3654023" cy="1516733"/>
            </a:xfrm>
            <a:custGeom>
              <a:avLst/>
              <a:gdLst/>
              <a:ahLst/>
              <a:cxnLst/>
              <a:rect r="r" b="b" t="t" l="l"/>
              <a:pathLst>
                <a:path h="1516733" w="3654023">
                  <a:moveTo>
                    <a:pt x="0" y="0"/>
                  </a:moveTo>
                  <a:lnTo>
                    <a:pt x="3654023" y="0"/>
                  </a:lnTo>
                  <a:lnTo>
                    <a:pt x="3654023" y="1516733"/>
                  </a:lnTo>
                  <a:lnTo>
                    <a:pt x="0" y="1516733"/>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3654023" cy="15548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773167" y="494421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3C19A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869"/>
                </a:lnSpc>
              </a:pPr>
              <a:r>
                <a:rPr lang="en-US" b="true" sz="1699" spc="67">
                  <a:solidFill>
                    <a:srgbClr val="FFFFFF"/>
                  </a:solidFill>
                  <a:latin typeface="Canva Sans Bold"/>
                  <a:ea typeface="Canva Sans Bold"/>
                  <a:cs typeface="Canva Sans Bold"/>
                  <a:sym typeface="Canva Sans Bold"/>
                </a:rPr>
                <a:t>FEATURE ENGINEERING</a:t>
              </a:r>
            </a:p>
          </p:txBody>
        </p:sp>
      </p:grpSp>
      <p:grpSp>
        <p:nvGrpSpPr>
          <p:cNvPr name="Group 9" id="9"/>
          <p:cNvGrpSpPr/>
          <p:nvPr/>
        </p:nvGrpSpPr>
        <p:grpSpPr>
          <a:xfrm rot="0">
            <a:off x="12135617" y="494421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3C19A2"/>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869"/>
                </a:lnSpc>
              </a:pPr>
              <a:r>
                <a:rPr lang="en-US" b="true" sz="1699" spc="67">
                  <a:solidFill>
                    <a:srgbClr val="FFFFFF"/>
                  </a:solidFill>
                  <a:latin typeface="Canva Sans Bold"/>
                  <a:ea typeface="Canva Sans Bold"/>
                  <a:cs typeface="Canva Sans Bold"/>
                  <a:sym typeface="Canva Sans Bold"/>
                </a:rPr>
                <a:t>EXPLORATORY DATA ANALYSIS (EDA)</a:t>
              </a:r>
            </a:p>
          </p:txBody>
        </p:sp>
      </p:grpSp>
      <p:grpSp>
        <p:nvGrpSpPr>
          <p:cNvPr name="Group 12" id="12"/>
          <p:cNvGrpSpPr/>
          <p:nvPr/>
        </p:nvGrpSpPr>
        <p:grpSpPr>
          <a:xfrm rot="0">
            <a:off x="3407060" y="4982309"/>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27000" y="0"/>
                  </a:moveTo>
                  <a:lnTo>
                    <a:pt x="685800" y="0"/>
                  </a:lnTo>
                  <a:cubicBezTo>
                    <a:pt x="755940" y="0"/>
                    <a:pt x="812800" y="56860"/>
                    <a:pt x="812800" y="127000"/>
                  </a:cubicBezTo>
                  <a:lnTo>
                    <a:pt x="812800" y="685800"/>
                  </a:lnTo>
                  <a:cubicBezTo>
                    <a:pt x="812800" y="755940"/>
                    <a:pt x="755940" y="812800"/>
                    <a:pt x="685800" y="812800"/>
                  </a:cubicBezTo>
                  <a:lnTo>
                    <a:pt x="127000" y="812800"/>
                  </a:lnTo>
                  <a:cubicBezTo>
                    <a:pt x="56860" y="812800"/>
                    <a:pt x="0" y="755940"/>
                    <a:pt x="0" y="685800"/>
                  </a:cubicBezTo>
                  <a:lnTo>
                    <a:pt x="0" y="127000"/>
                  </a:lnTo>
                  <a:cubicBezTo>
                    <a:pt x="0" y="56860"/>
                    <a:pt x="56860" y="0"/>
                    <a:pt x="127000" y="0"/>
                  </a:cubicBezTo>
                  <a:close/>
                </a:path>
              </a:pathLst>
            </a:custGeom>
            <a:solidFill>
              <a:srgbClr val="3C19A2"/>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869"/>
                </a:lnSpc>
              </a:pPr>
              <a:r>
                <a:rPr lang="en-US" b="true" sz="1699" spc="67">
                  <a:solidFill>
                    <a:srgbClr val="FFFFFF"/>
                  </a:solidFill>
                  <a:latin typeface="Canva Sans Bold"/>
                  <a:ea typeface="Canva Sans Bold"/>
                  <a:cs typeface="Canva Sans Bold"/>
                  <a:sym typeface="Canva Sans Bold"/>
                </a:rPr>
                <a:t>DATA WRANGLING</a:t>
              </a:r>
            </a:p>
          </p:txBody>
        </p:sp>
      </p:grpSp>
      <p:sp>
        <p:nvSpPr>
          <p:cNvPr name="TextBox 15" id="15"/>
          <p:cNvSpPr txBox="true"/>
          <p:nvPr/>
        </p:nvSpPr>
        <p:spPr>
          <a:xfrm rot="0">
            <a:off x="6080737" y="2266775"/>
            <a:ext cx="6470959" cy="774700"/>
          </a:xfrm>
          <a:prstGeom prst="rect">
            <a:avLst/>
          </a:prstGeom>
        </p:spPr>
        <p:txBody>
          <a:bodyPr anchor="t" rtlCol="false" tIns="0" lIns="0" bIns="0" rIns="0">
            <a:spAutoFit/>
          </a:bodyPr>
          <a:lstStyle/>
          <a:p>
            <a:pPr algn="ctr">
              <a:lnSpc>
                <a:spcPts val="6049"/>
              </a:lnSpc>
            </a:pPr>
            <a:r>
              <a:rPr lang="en-US" b="true" sz="5499" spc="175">
                <a:solidFill>
                  <a:srgbClr val="3C19A2"/>
                </a:solidFill>
                <a:latin typeface="Open Sans 2 Bold"/>
                <a:ea typeface="Open Sans 2 Bold"/>
                <a:cs typeface="Open Sans 2 Bold"/>
                <a:sym typeface="Open Sans 2 Bold"/>
              </a:rPr>
              <a:t>Approach used</a:t>
            </a:r>
          </a:p>
        </p:txBody>
      </p:sp>
      <p:sp>
        <p:nvSpPr>
          <p:cNvPr name="AutoShape 16" id="16"/>
          <p:cNvSpPr/>
          <p:nvPr/>
        </p:nvSpPr>
        <p:spPr>
          <a:xfrm flipV="true">
            <a:off x="6493160" y="6506309"/>
            <a:ext cx="1303020" cy="19050"/>
          </a:xfrm>
          <a:prstGeom prst="line">
            <a:avLst/>
          </a:prstGeom>
          <a:ln cap="flat" w="38100">
            <a:solidFill>
              <a:srgbClr val="FFFFFF"/>
            </a:solidFill>
            <a:prstDash val="solid"/>
            <a:headEnd type="none" len="sm" w="sm"/>
            <a:tailEnd type="arrow" len="sm" w="med"/>
          </a:ln>
        </p:spPr>
      </p:sp>
      <p:sp>
        <p:nvSpPr>
          <p:cNvPr name="AutoShape 17" id="17"/>
          <p:cNvSpPr/>
          <p:nvPr/>
        </p:nvSpPr>
        <p:spPr>
          <a:xfrm flipV="true">
            <a:off x="10832318" y="6544407"/>
            <a:ext cx="1303020" cy="1905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8637880"/>
            <a:chOff x="0" y="0"/>
            <a:chExt cx="4064900" cy="2274997"/>
          </a:xfrm>
        </p:grpSpPr>
        <p:sp>
          <p:nvSpPr>
            <p:cNvPr name="Freeform 4" id="4"/>
            <p:cNvSpPr/>
            <p:nvPr/>
          </p:nvSpPr>
          <p:spPr>
            <a:xfrm flipH="false" flipV="false" rot="0">
              <a:off x="0" y="0"/>
              <a:ext cx="4064900" cy="2274997"/>
            </a:xfrm>
            <a:custGeom>
              <a:avLst/>
              <a:gdLst/>
              <a:ahLst/>
              <a:cxnLst/>
              <a:rect r="r" b="b" t="t" l="l"/>
              <a:pathLst>
                <a:path h="2274997" w="4064900">
                  <a:moveTo>
                    <a:pt x="0" y="0"/>
                  </a:moveTo>
                  <a:lnTo>
                    <a:pt x="4064900" y="0"/>
                  </a:lnTo>
                  <a:lnTo>
                    <a:pt x="4064900" y="2274997"/>
                  </a:lnTo>
                  <a:lnTo>
                    <a:pt x="0" y="2274997"/>
                  </a:lnTo>
                  <a:close/>
                </a:path>
              </a:pathLst>
            </a:custGeom>
            <a:solidFill>
              <a:srgbClr val="F5F5F5"/>
            </a:solidFill>
            <a:ln cap="sq">
              <a:noFill/>
              <a:prstDash val="solid"/>
              <a:miter/>
            </a:ln>
          </p:spPr>
        </p:sp>
        <p:sp>
          <p:nvSpPr>
            <p:cNvPr name="TextBox 5" id="5"/>
            <p:cNvSpPr txBox="true"/>
            <p:nvPr/>
          </p:nvSpPr>
          <p:spPr>
            <a:xfrm>
              <a:off x="0" y="-28575"/>
              <a:ext cx="4064900" cy="2303572"/>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566398" y="2227583"/>
            <a:ext cx="6861530" cy="7924325"/>
          </a:xfrm>
          <a:custGeom>
            <a:avLst/>
            <a:gdLst/>
            <a:ahLst/>
            <a:cxnLst/>
            <a:rect r="r" b="b" t="t" l="l"/>
            <a:pathLst>
              <a:path h="7924325" w="6861530">
                <a:moveTo>
                  <a:pt x="0" y="0"/>
                </a:moveTo>
                <a:lnTo>
                  <a:pt x="6861530" y="0"/>
                </a:lnTo>
                <a:lnTo>
                  <a:pt x="6861530" y="7924325"/>
                </a:lnTo>
                <a:lnTo>
                  <a:pt x="0" y="7924325"/>
                </a:lnTo>
                <a:lnTo>
                  <a:pt x="0" y="0"/>
                </a:lnTo>
                <a:close/>
              </a:path>
            </a:pathLst>
          </a:custGeom>
          <a:blipFill>
            <a:blip r:embed="rId4"/>
            <a:stretch>
              <a:fillRect l="0" t="-35363" r="-27698" b="-14795"/>
            </a:stretch>
          </a:blipFill>
        </p:spPr>
      </p:sp>
      <p:grpSp>
        <p:nvGrpSpPr>
          <p:cNvPr name="Group 7" id="7"/>
          <p:cNvGrpSpPr/>
          <p:nvPr/>
        </p:nvGrpSpPr>
        <p:grpSpPr>
          <a:xfrm rot="0">
            <a:off x="3897895" y="2548165"/>
            <a:ext cx="2478721" cy="1109698"/>
            <a:chOff x="0" y="0"/>
            <a:chExt cx="652832" cy="292266"/>
          </a:xfrm>
        </p:grpSpPr>
        <p:sp>
          <p:nvSpPr>
            <p:cNvPr name="Freeform 8" id="8"/>
            <p:cNvSpPr/>
            <p:nvPr/>
          </p:nvSpPr>
          <p:spPr>
            <a:xfrm flipH="false" flipV="false" rot="0">
              <a:off x="0" y="0"/>
              <a:ext cx="652832" cy="292266"/>
            </a:xfrm>
            <a:custGeom>
              <a:avLst/>
              <a:gdLst/>
              <a:ahLst/>
              <a:cxnLst/>
              <a:rect r="r" b="b" t="t" l="l"/>
              <a:pathLst>
                <a:path h="292266" w="652832">
                  <a:moveTo>
                    <a:pt x="146133" y="0"/>
                  </a:moveTo>
                  <a:lnTo>
                    <a:pt x="506699" y="0"/>
                  </a:lnTo>
                  <a:cubicBezTo>
                    <a:pt x="545456" y="0"/>
                    <a:pt x="582625" y="15396"/>
                    <a:pt x="610030" y="42801"/>
                  </a:cubicBezTo>
                  <a:cubicBezTo>
                    <a:pt x="637436" y="70207"/>
                    <a:pt x="652832" y="107376"/>
                    <a:pt x="652832" y="146133"/>
                  </a:cubicBezTo>
                  <a:lnTo>
                    <a:pt x="652832" y="146133"/>
                  </a:lnTo>
                  <a:cubicBezTo>
                    <a:pt x="652832" y="184890"/>
                    <a:pt x="637436" y="222060"/>
                    <a:pt x="610030" y="249465"/>
                  </a:cubicBezTo>
                  <a:cubicBezTo>
                    <a:pt x="582625" y="276870"/>
                    <a:pt x="545456" y="292266"/>
                    <a:pt x="506699" y="292266"/>
                  </a:cubicBezTo>
                  <a:lnTo>
                    <a:pt x="146133" y="292266"/>
                  </a:lnTo>
                  <a:cubicBezTo>
                    <a:pt x="107376" y="292266"/>
                    <a:pt x="70207" y="276870"/>
                    <a:pt x="42801" y="249465"/>
                  </a:cubicBezTo>
                  <a:cubicBezTo>
                    <a:pt x="15396" y="222060"/>
                    <a:pt x="0" y="184890"/>
                    <a:pt x="0" y="146133"/>
                  </a:cubicBezTo>
                  <a:lnTo>
                    <a:pt x="0" y="146133"/>
                  </a:lnTo>
                  <a:cubicBezTo>
                    <a:pt x="0" y="107376"/>
                    <a:pt x="15396" y="70207"/>
                    <a:pt x="42801" y="42801"/>
                  </a:cubicBezTo>
                  <a:cubicBezTo>
                    <a:pt x="70207" y="15396"/>
                    <a:pt x="107376" y="0"/>
                    <a:pt x="146133" y="0"/>
                  </a:cubicBezTo>
                  <a:close/>
                </a:path>
              </a:pathLst>
            </a:custGeom>
            <a:solidFill>
              <a:srgbClr val="A8E8C8">
                <a:alpha val="23922"/>
              </a:srgbClr>
            </a:solidFill>
            <a:ln w="142875" cap="rnd">
              <a:solidFill>
                <a:srgbClr val="FF0000">
                  <a:alpha val="23922"/>
                </a:srgbClr>
              </a:solidFill>
              <a:prstDash val="solid"/>
              <a:round/>
            </a:ln>
          </p:spPr>
        </p:sp>
        <p:sp>
          <p:nvSpPr>
            <p:cNvPr name="TextBox 9" id="9"/>
            <p:cNvSpPr txBox="true"/>
            <p:nvPr/>
          </p:nvSpPr>
          <p:spPr>
            <a:xfrm>
              <a:off x="0" y="-28575"/>
              <a:ext cx="652832" cy="320841"/>
            </a:xfrm>
            <a:prstGeom prst="rect">
              <a:avLst/>
            </a:prstGeom>
          </p:spPr>
          <p:txBody>
            <a:bodyPr anchor="ctr" rtlCol="false" tIns="50800" lIns="50800" bIns="50800" rIns="50800"/>
            <a:lstStyle/>
            <a:p>
              <a:pPr algn="ctr">
                <a:lnSpc>
                  <a:spcPts val="1869"/>
                </a:lnSpc>
              </a:pPr>
            </a:p>
          </p:txBody>
        </p:sp>
      </p:grpSp>
      <p:grpSp>
        <p:nvGrpSpPr>
          <p:cNvPr name="Group 10" id="10"/>
          <p:cNvGrpSpPr/>
          <p:nvPr/>
        </p:nvGrpSpPr>
        <p:grpSpPr>
          <a:xfrm rot="0">
            <a:off x="4007215" y="5349225"/>
            <a:ext cx="2222454" cy="1131599"/>
            <a:chOff x="0" y="0"/>
            <a:chExt cx="585338" cy="298034"/>
          </a:xfrm>
        </p:grpSpPr>
        <p:sp>
          <p:nvSpPr>
            <p:cNvPr name="Freeform 11" id="11"/>
            <p:cNvSpPr/>
            <p:nvPr/>
          </p:nvSpPr>
          <p:spPr>
            <a:xfrm flipH="false" flipV="false" rot="0">
              <a:off x="0" y="0"/>
              <a:ext cx="585338" cy="298034"/>
            </a:xfrm>
            <a:custGeom>
              <a:avLst/>
              <a:gdLst/>
              <a:ahLst/>
              <a:cxnLst/>
              <a:rect r="r" b="b" t="t" l="l"/>
              <a:pathLst>
                <a:path h="298034" w="585338">
                  <a:moveTo>
                    <a:pt x="149017" y="0"/>
                  </a:moveTo>
                  <a:lnTo>
                    <a:pt x="436320" y="0"/>
                  </a:lnTo>
                  <a:cubicBezTo>
                    <a:pt x="518620" y="0"/>
                    <a:pt x="585338" y="66717"/>
                    <a:pt x="585338" y="149017"/>
                  </a:cubicBezTo>
                  <a:lnTo>
                    <a:pt x="585338" y="149017"/>
                  </a:lnTo>
                  <a:cubicBezTo>
                    <a:pt x="585338" y="188539"/>
                    <a:pt x="569638" y="226442"/>
                    <a:pt x="541691" y="254388"/>
                  </a:cubicBezTo>
                  <a:cubicBezTo>
                    <a:pt x="513745" y="282334"/>
                    <a:pt x="475842" y="298034"/>
                    <a:pt x="436320" y="298034"/>
                  </a:cubicBezTo>
                  <a:lnTo>
                    <a:pt x="149017" y="298034"/>
                  </a:lnTo>
                  <a:cubicBezTo>
                    <a:pt x="66717" y="298034"/>
                    <a:pt x="0" y="231317"/>
                    <a:pt x="0" y="149017"/>
                  </a:cubicBezTo>
                  <a:lnTo>
                    <a:pt x="0" y="149017"/>
                  </a:lnTo>
                  <a:cubicBezTo>
                    <a:pt x="0" y="66717"/>
                    <a:pt x="66717" y="0"/>
                    <a:pt x="149017" y="0"/>
                  </a:cubicBezTo>
                  <a:close/>
                </a:path>
              </a:pathLst>
            </a:custGeom>
            <a:solidFill>
              <a:srgbClr val="A8E8C8">
                <a:alpha val="23922"/>
              </a:srgbClr>
            </a:solidFill>
            <a:ln w="152400" cap="rnd">
              <a:solidFill>
                <a:srgbClr val="FF0000">
                  <a:alpha val="23922"/>
                </a:srgbClr>
              </a:solidFill>
              <a:prstDash val="solid"/>
              <a:round/>
            </a:ln>
          </p:spPr>
        </p:sp>
        <p:sp>
          <p:nvSpPr>
            <p:cNvPr name="TextBox 12" id="12"/>
            <p:cNvSpPr txBox="true"/>
            <p:nvPr/>
          </p:nvSpPr>
          <p:spPr>
            <a:xfrm>
              <a:off x="0" y="-28575"/>
              <a:ext cx="585338" cy="326609"/>
            </a:xfrm>
            <a:prstGeom prst="rect">
              <a:avLst/>
            </a:prstGeom>
          </p:spPr>
          <p:txBody>
            <a:bodyPr anchor="ctr" rtlCol="false" tIns="50800" lIns="50800" bIns="50800" rIns="50800"/>
            <a:lstStyle/>
            <a:p>
              <a:pPr algn="ctr">
                <a:lnSpc>
                  <a:spcPts val="1869"/>
                </a:lnSpc>
              </a:pPr>
            </a:p>
          </p:txBody>
        </p:sp>
      </p:grpSp>
      <p:grpSp>
        <p:nvGrpSpPr>
          <p:cNvPr name="Group 13" id="13"/>
          <p:cNvGrpSpPr/>
          <p:nvPr/>
        </p:nvGrpSpPr>
        <p:grpSpPr>
          <a:xfrm rot="0">
            <a:off x="4242329" y="9114556"/>
            <a:ext cx="1987339" cy="857299"/>
            <a:chOff x="0" y="0"/>
            <a:chExt cx="523414" cy="225791"/>
          </a:xfrm>
        </p:grpSpPr>
        <p:sp>
          <p:nvSpPr>
            <p:cNvPr name="Freeform 14" id="14"/>
            <p:cNvSpPr/>
            <p:nvPr/>
          </p:nvSpPr>
          <p:spPr>
            <a:xfrm flipH="false" flipV="false" rot="0">
              <a:off x="0" y="0"/>
              <a:ext cx="523414" cy="225791"/>
            </a:xfrm>
            <a:custGeom>
              <a:avLst/>
              <a:gdLst/>
              <a:ahLst/>
              <a:cxnLst/>
              <a:rect r="r" b="b" t="t" l="l"/>
              <a:pathLst>
                <a:path h="225791" w="523414">
                  <a:moveTo>
                    <a:pt x="112895" y="0"/>
                  </a:moveTo>
                  <a:lnTo>
                    <a:pt x="410519" y="0"/>
                  </a:lnTo>
                  <a:cubicBezTo>
                    <a:pt x="472869" y="0"/>
                    <a:pt x="523414" y="50545"/>
                    <a:pt x="523414" y="112895"/>
                  </a:cubicBezTo>
                  <a:lnTo>
                    <a:pt x="523414" y="112895"/>
                  </a:lnTo>
                  <a:cubicBezTo>
                    <a:pt x="523414" y="175246"/>
                    <a:pt x="472869" y="225791"/>
                    <a:pt x="410519" y="225791"/>
                  </a:cubicBezTo>
                  <a:lnTo>
                    <a:pt x="112895" y="225791"/>
                  </a:lnTo>
                  <a:cubicBezTo>
                    <a:pt x="50545" y="225791"/>
                    <a:pt x="0" y="175246"/>
                    <a:pt x="0" y="112895"/>
                  </a:cubicBezTo>
                  <a:lnTo>
                    <a:pt x="0" y="112895"/>
                  </a:lnTo>
                  <a:cubicBezTo>
                    <a:pt x="0" y="50545"/>
                    <a:pt x="50545" y="0"/>
                    <a:pt x="112895" y="0"/>
                  </a:cubicBezTo>
                  <a:close/>
                </a:path>
              </a:pathLst>
            </a:custGeom>
            <a:solidFill>
              <a:srgbClr val="A8E8C8">
                <a:alpha val="23922"/>
              </a:srgbClr>
            </a:solidFill>
            <a:ln w="142875" cap="rnd">
              <a:solidFill>
                <a:srgbClr val="FF0000">
                  <a:alpha val="23922"/>
                </a:srgbClr>
              </a:solidFill>
              <a:prstDash val="solid"/>
              <a:round/>
            </a:ln>
          </p:spPr>
        </p:sp>
        <p:sp>
          <p:nvSpPr>
            <p:cNvPr name="TextBox 15" id="15"/>
            <p:cNvSpPr txBox="true"/>
            <p:nvPr/>
          </p:nvSpPr>
          <p:spPr>
            <a:xfrm>
              <a:off x="0" y="-28575"/>
              <a:ext cx="523414" cy="254366"/>
            </a:xfrm>
            <a:prstGeom prst="rect">
              <a:avLst/>
            </a:prstGeom>
          </p:spPr>
          <p:txBody>
            <a:bodyPr anchor="ctr" rtlCol="false" tIns="50800" lIns="50800" bIns="50800" rIns="50800"/>
            <a:lstStyle/>
            <a:p>
              <a:pPr algn="ctr">
                <a:lnSpc>
                  <a:spcPts val="1869"/>
                </a:lnSpc>
              </a:pPr>
            </a:p>
          </p:txBody>
        </p:sp>
      </p:grpSp>
      <p:sp>
        <p:nvSpPr>
          <p:cNvPr name="Freeform 16" id="16"/>
          <p:cNvSpPr/>
          <p:nvPr/>
        </p:nvSpPr>
        <p:spPr>
          <a:xfrm flipH="false" flipV="false" rot="0">
            <a:off x="9614229" y="3962463"/>
            <a:ext cx="6082856" cy="3905123"/>
          </a:xfrm>
          <a:custGeom>
            <a:avLst/>
            <a:gdLst/>
            <a:ahLst/>
            <a:cxnLst/>
            <a:rect r="r" b="b" t="t" l="l"/>
            <a:pathLst>
              <a:path h="3905123" w="6082856">
                <a:moveTo>
                  <a:pt x="0" y="0"/>
                </a:moveTo>
                <a:lnTo>
                  <a:pt x="6082857" y="0"/>
                </a:lnTo>
                <a:lnTo>
                  <a:pt x="6082857" y="3905124"/>
                </a:lnTo>
                <a:lnTo>
                  <a:pt x="0" y="3905124"/>
                </a:lnTo>
                <a:lnTo>
                  <a:pt x="0" y="0"/>
                </a:lnTo>
                <a:close/>
              </a:path>
            </a:pathLst>
          </a:custGeom>
          <a:blipFill>
            <a:blip r:embed="rId5"/>
            <a:stretch>
              <a:fillRect l="-23191" t="0" r="-8052" b="-19065"/>
            </a:stretch>
          </a:blipFill>
        </p:spPr>
      </p:sp>
      <p:sp>
        <p:nvSpPr>
          <p:cNvPr name="TextBox 17" id="17"/>
          <p:cNvSpPr txBox="true"/>
          <p:nvPr/>
        </p:nvSpPr>
        <p:spPr>
          <a:xfrm rot="0">
            <a:off x="4858990" y="367996"/>
            <a:ext cx="8642651" cy="880254"/>
          </a:xfrm>
          <a:prstGeom prst="rect">
            <a:avLst/>
          </a:prstGeom>
        </p:spPr>
        <p:txBody>
          <a:bodyPr anchor="t" rtlCol="false" tIns="0" lIns="0" bIns="0" rIns="0">
            <a:spAutoFit/>
          </a:bodyPr>
          <a:lstStyle/>
          <a:p>
            <a:pPr algn="ctr" marL="0" indent="0" lvl="0">
              <a:lnSpc>
                <a:spcPts val="7236"/>
              </a:lnSpc>
              <a:spcBef>
                <a:spcPct val="0"/>
              </a:spcBef>
            </a:pPr>
            <a:r>
              <a:rPr lang="en-US" b="true" sz="5243" spc="146">
                <a:solidFill>
                  <a:srgbClr val="3C19A2"/>
                </a:solidFill>
                <a:latin typeface="Open Sauce Medium"/>
                <a:ea typeface="Open Sauce Medium"/>
                <a:cs typeface="Open Sauce Medium"/>
                <a:sym typeface="Open Sauce Medium"/>
              </a:rPr>
              <a:t>CITIES AND BRANCHES</a:t>
            </a:r>
            <a:r>
              <a:rPr lang="en-US" b="true" sz="5243" spc="146">
                <a:solidFill>
                  <a:srgbClr val="3C19A2"/>
                </a:solidFill>
                <a:latin typeface="Open Sauce Medium"/>
                <a:ea typeface="Open Sauce Medium"/>
                <a:cs typeface="Open Sauce Medium"/>
                <a:sym typeface="Open Sauce Medium"/>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140179" y="6554859"/>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3461" y="3542910"/>
            <a:ext cx="8207870" cy="4804303"/>
          </a:xfrm>
          <a:custGeom>
            <a:avLst/>
            <a:gdLst/>
            <a:ahLst/>
            <a:cxnLst/>
            <a:rect r="r" b="b" t="t" l="l"/>
            <a:pathLst>
              <a:path h="4804303" w="8207870">
                <a:moveTo>
                  <a:pt x="0" y="0"/>
                </a:moveTo>
                <a:lnTo>
                  <a:pt x="8207870" y="0"/>
                </a:lnTo>
                <a:lnTo>
                  <a:pt x="8207870" y="4804303"/>
                </a:lnTo>
                <a:lnTo>
                  <a:pt x="0" y="4804303"/>
                </a:lnTo>
                <a:lnTo>
                  <a:pt x="0" y="0"/>
                </a:lnTo>
                <a:close/>
              </a:path>
            </a:pathLst>
          </a:custGeom>
          <a:blipFill>
            <a:blip r:embed="rId4"/>
            <a:stretch>
              <a:fillRect l="-12158" t="0" r="-3325" b="0"/>
            </a:stretch>
          </a:blipFill>
        </p:spPr>
      </p:sp>
      <p:sp>
        <p:nvSpPr>
          <p:cNvPr name="Freeform 4" id="4"/>
          <p:cNvSpPr/>
          <p:nvPr/>
        </p:nvSpPr>
        <p:spPr>
          <a:xfrm flipH="false" flipV="false" rot="0">
            <a:off x="11127424" y="3542910"/>
            <a:ext cx="6417381" cy="4804303"/>
          </a:xfrm>
          <a:custGeom>
            <a:avLst/>
            <a:gdLst/>
            <a:ahLst/>
            <a:cxnLst/>
            <a:rect r="r" b="b" t="t" l="l"/>
            <a:pathLst>
              <a:path h="4804303" w="6417381">
                <a:moveTo>
                  <a:pt x="0" y="0"/>
                </a:moveTo>
                <a:lnTo>
                  <a:pt x="6417381" y="0"/>
                </a:lnTo>
                <a:lnTo>
                  <a:pt x="6417381" y="4804303"/>
                </a:lnTo>
                <a:lnTo>
                  <a:pt x="0" y="4804303"/>
                </a:lnTo>
                <a:lnTo>
                  <a:pt x="0" y="0"/>
                </a:lnTo>
                <a:close/>
              </a:path>
            </a:pathLst>
          </a:custGeom>
          <a:blipFill>
            <a:blip r:embed="rId5"/>
            <a:stretch>
              <a:fillRect l="0" t="0" r="0" b="-5241"/>
            </a:stretch>
          </a:blipFill>
        </p:spPr>
      </p:sp>
      <p:sp>
        <p:nvSpPr>
          <p:cNvPr name="TextBox 5" id="5"/>
          <p:cNvSpPr txBox="true"/>
          <p:nvPr/>
        </p:nvSpPr>
        <p:spPr>
          <a:xfrm rot="0">
            <a:off x="4977228" y="461685"/>
            <a:ext cx="7903488" cy="784225"/>
          </a:xfrm>
          <a:prstGeom prst="rect">
            <a:avLst/>
          </a:prstGeom>
        </p:spPr>
        <p:txBody>
          <a:bodyPr anchor="t" rtlCol="false" tIns="0" lIns="0" bIns="0" rIns="0">
            <a:spAutoFit/>
          </a:bodyPr>
          <a:lstStyle/>
          <a:p>
            <a:pPr algn="ctr">
              <a:lnSpc>
                <a:spcPts val="6049"/>
              </a:lnSpc>
            </a:pPr>
            <a:r>
              <a:rPr lang="en-US" sz="5499">
                <a:solidFill>
                  <a:srgbClr val="3C19A2"/>
                </a:solidFill>
                <a:latin typeface="Open Sauce"/>
                <a:ea typeface="Open Sauce"/>
                <a:cs typeface="Open Sauce"/>
                <a:sym typeface="Open Sauce"/>
              </a:rPr>
              <a:t>PRODUCT ANALYSIS</a:t>
            </a:r>
          </a:p>
        </p:txBody>
      </p:sp>
      <p:sp>
        <p:nvSpPr>
          <p:cNvPr name="TextBox 6" id="6"/>
          <p:cNvSpPr txBox="true"/>
          <p:nvPr/>
        </p:nvSpPr>
        <p:spPr>
          <a:xfrm rot="0">
            <a:off x="777767" y="2244570"/>
            <a:ext cx="6551579"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Highest Revenue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4139417" y="8024326"/>
            <a:ext cx="20843800" cy="12430485"/>
          </a:xfrm>
          <a:custGeom>
            <a:avLst/>
            <a:gdLst/>
            <a:ahLst/>
            <a:cxnLst/>
            <a:rect r="r" b="b" t="t" l="l"/>
            <a:pathLst>
              <a:path h="12430485" w="20843800">
                <a:moveTo>
                  <a:pt x="0" y="0"/>
                </a:moveTo>
                <a:lnTo>
                  <a:pt x="20843801" y="0"/>
                </a:lnTo>
                <a:lnTo>
                  <a:pt x="20843801" y="12430484"/>
                </a:lnTo>
                <a:lnTo>
                  <a:pt x="0" y="12430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8386" y="1184990"/>
            <a:ext cx="6281726" cy="4805520"/>
          </a:xfrm>
          <a:custGeom>
            <a:avLst/>
            <a:gdLst/>
            <a:ahLst/>
            <a:cxnLst/>
            <a:rect r="r" b="b" t="t" l="l"/>
            <a:pathLst>
              <a:path h="4805520" w="6281726">
                <a:moveTo>
                  <a:pt x="0" y="0"/>
                </a:moveTo>
                <a:lnTo>
                  <a:pt x="6281726" y="0"/>
                </a:lnTo>
                <a:lnTo>
                  <a:pt x="6281726" y="4805520"/>
                </a:lnTo>
                <a:lnTo>
                  <a:pt x="0" y="4805520"/>
                </a:lnTo>
                <a:lnTo>
                  <a:pt x="0" y="0"/>
                </a:lnTo>
                <a:close/>
              </a:path>
            </a:pathLst>
          </a:custGeom>
          <a:blipFill>
            <a:blip r:embed="rId4"/>
            <a:stretch>
              <a:fillRect l="0" t="0" r="0" b="0"/>
            </a:stretch>
          </a:blipFill>
        </p:spPr>
      </p:sp>
      <p:sp>
        <p:nvSpPr>
          <p:cNvPr name="Freeform 4" id="4"/>
          <p:cNvSpPr/>
          <p:nvPr/>
        </p:nvSpPr>
        <p:spPr>
          <a:xfrm flipH="false" flipV="false" rot="0">
            <a:off x="9802437" y="1165940"/>
            <a:ext cx="6794580" cy="4805520"/>
          </a:xfrm>
          <a:custGeom>
            <a:avLst/>
            <a:gdLst/>
            <a:ahLst/>
            <a:cxnLst/>
            <a:rect r="r" b="b" t="t" l="l"/>
            <a:pathLst>
              <a:path h="4805520" w="6794580">
                <a:moveTo>
                  <a:pt x="0" y="0"/>
                </a:moveTo>
                <a:lnTo>
                  <a:pt x="6794580" y="0"/>
                </a:lnTo>
                <a:lnTo>
                  <a:pt x="6794580" y="4805520"/>
                </a:lnTo>
                <a:lnTo>
                  <a:pt x="0" y="4805520"/>
                </a:lnTo>
                <a:lnTo>
                  <a:pt x="0" y="0"/>
                </a:lnTo>
                <a:close/>
              </a:path>
            </a:pathLst>
          </a:custGeom>
          <a:blipFill>
            <a:blip r:embed="rId5"/>
            <a:stretch>
              <a:fillRect l="0" t="0" r="0" b="-13649"/>
            </a:stretch>
          </a:blipFill>
        </p:spPr>
      </p:sp>
      <p:sp>
        <p:nvSpPr>
          <p:cNvPr name="Freeform 5" id="5"/>
          <p:cNvSpPr/>
          <p:nvPr/>
        </p:nvSpPr>
        <p:spPr>
          <a:xfrm flipH="false" flipV="false" rot="0">
            <a:off x="2725838" y="6200060"/>
            <a:ext cx="12836325" cy="3854450"/>
          </a:xfrm>
          <a:custGeom>
            <a:avLst/>
            <a:gdLst/>
            <a:ahLst/>
            <a:cxnLst/>
            <a:rect r="r" b="b" t="t" l="l"/>
            <a:pathLst>
              <a:path h="3854450" w="12836325">
                <a:moveTo>
                  <a:pt x="0" y="0"/>
                </a:moveTo>
                <a:lnTo>
                  <a:pt x="12836324" y="0"/>
                </a:lnTo>
                <a:lnTo>
                  <a:pt x="12836324" y="3854450"/>
                </a:lnTo>
                <a:lnTo>
                  <a:pt x="0" y="3854450"/>
                </a:lnTo>
                <a:lnTo>
                  <a:pt x="0" y="0"/>
                </a:lnTo>
                <a:close/>
              </a:path>
            </a:pathLst>
          </a:custGeom>
          <a:blipFill>
            <a:blip r:embed="rId6"/>
            <a:stretch>
              <a:fillRect l="0" t="-462" r="0" b="-7644"/>
            </a:stretch>
          </a:blipFill>
        </p:spPr>
      </p:sp>
      <p:sp>
        <p:nvSpPr>
          <p:cNvPr name="TextBox 6" id="6"/>
          <p:cNvSpPr txBox="true"/>
          <p:nvPr/>
        </p:nvSpPr>
        <p:spPr>
          <a:xfrm rot="0">
            <a:off x="1464888" y="141605"/>
            <a:ext cx="15358225" cy="887095"/>
          </a:xfrm>
          <a:prstGeom prst="rect">
            <a:avLst/>
          </a:prstGeom>
        </p:spPr>
        <p:txBody>
          <a:bodyPr anchor="t" rtlCol="false" tIns="0" lIns="0" bIns="0" rIns="0">
            <a:spAutoFit/>
          </a:bodyPr>
          <a:lstStyle/>
          <a:p>
            <a:pPr algn="l">
              <a:lnSpc>
                <a:spcPts val="7279"/>
              </a:lnSpc>
            </a:pPr>
            <a:r>
              <a:rPr lang="en-US" sz="5199" b="true">
                <a:solidFill>
                  <a:srgbClr val="3C19A2"/>
                </a:solidFill>
                <a:latin typeface="Canva Sans Bold"/>
                <a:ea typeface="Canva Sans Bold"/>
                <a:cs typeface="Canva Sans Bold"/>
                <a:sym typeface="Canva Sans Bold"/>
              </a:rPr>
              <a:t>Comparision of Sales by Product line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3140179" y="6554859"/>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3021" y="3696673"/>
            <a:ext cx="6022451" cy="5814212"/>
          </a:xfrm>
          <a:custGeom>
            <a:avLst/>
            <a:gdLst/>
            <a:ahLst/>
            <a:cxnLst/>
            <a:rect r="r" b="b" t="t" l="l"/>
            <a:pathLst>
              <a:path h="5814212" w="6022451">
                <a:moveTo>
                  <a:pt x="0" y="0"/>
                </a:moveTo>
                <a:lnTo>
                  <a:pt x="6022452" y="0"/>
                </a:lnTo>
                <a:lnTo>
                  <a:pt x="6022452" y="5814212"/>
                </a:lnTo>
                <a:lnTo>
                  <a:pt x="0" y="5814212"/>
                </a:lnTo>
                <a:lnTo>
                  <a:pt x="0" y="0"/>
                </a:lnTo>
                <a:close/>
              </a:path>
            </a:pathLst>
          </a:custGeom>
          <a:blipFill>
            <a:blip r:embed="rId4">
              <a:alphaModFix amt="80000"/>
            </a:blip>
            <a:stretch>
              <a:fillRect l="-3812" t="0" r="-2785" b="0"/>
            </a:stretch>
          </a:blipFill>
        </p:spPr>
      </p:sp>
      <p:sp>
        <p:nvSpPr>
          <p:cNvPr name="TextBox 4" id="4"/>
          <p:cNvSpPr txBox="true"/>
          <p:nvPr/>
        </p:nvSpPr>
        <p:spPr>
          <a:xfrm rot="0">
            <a:off x="4977228" y="461685"/>
            <a:ext cx="7903488" cy="784225"/>
          </a:xfrm>
          <a:prstGeom prst="rect">
            <a:avLst/>
          </a:prstGeom>
        </p:spPr>
        <p:txBody>
          <a:bodyPr anchor="t" rtlCol="false" tIns="0" lIns="0" bIns="0" rIns="0">
            <a:spAutoFit/>
          </a:bodyPr>
          <a:lstStyle/>
          <a:p>
            <a:pPr algn="ctr">
              <a:lnSpc>
                <a:spcPts val="6049"/>
              </a:lnSpc>
            </a:pPr>
            <a:r>
              <a:rPr lang="en-US" sz="5499">
                <a:solidFill>
                  <a:srgbClr val="3C19A2"/>
                </a:solidFill>
                <a:latin typeface="Open Sauce"/>
                <a:ea typeface="Open Sauce"/>
                <a:cs typeface="Open Sauce"/>
                <a:sym typeface="Open Sauce"/>
              </a:rPr>
              <a:t>SALES ANALYSIS</a:t>
            </a:r>
          </a:p>
        </p:txBody>
      </p:sp>
      <p:sp>
        <p:nvSpPr>
          <p:cNvPr name="TextBox 5" id="5"/>
          <p:cNvSpPr txBox="true"/>
          <p:nvPr/>
        </p:nvSpPr>
        <p:spPr>
          <a:xfrm rot="0">
            <a:off x="573399" y="2245302"/>
            <a:ext cx="9745219" cy="887095"/>
          </a:xfrm>
          <a:prstGeom prst="rect">
            <a:avLst/>
          </a:prstGeom>
        </p:spPr>
        <p:txBody>
          <a:bodyPr anchor="t" rtlCol="false" tIns="0" lIns="0" bIns="0" rIns="0">
            <a:spAutoFit/>
          </a:bodyPr>
          <a:lstStyle/>
          <a:p>
            <a:pPr algn="ctr">
              <a:lnSpc>
                <a:spcPts val="7279"/>
              </a:lnSpc>
            </a:pPr>
            <a:r>
              <a:rPr lang="en-US" sz="5199" b="true">
                <a:solidFill>
                  <a:srgbClr val="3C19A2"/>
                </a:solidFill>
                <a:latin typeface="Canva Sans Bold"/>
                <a:ea typeface="Canva Sans Bold"/>
                <a:cs typeface="Canva Sans Bold"/>
                <a:sym typeface="Canva Sans Bold"/>
              </a:rPr>
              <a:t> Branch Performance in Sales</a:t>
            </a:r>
          </a:p>
        </p:txBody>
      </p:sp>
      <p:sp>
        <p:nvSpPr>
          <p:cNvPr name="TextBox 6" id="6"/>
          <p:cNvSpPr txBox="true"/>
          <p:nvPr/>
        </p:nvSpPr>
        <p:spPr>
          <a:xfrm rot="0">
            <a:off x="7092173" y="4357939"/>
            <a:ext cx="10750035" cy="976630"/>
          </a:xfrm>
          <a:prstGeom prst="rect">
            <a:avLst/>
          </a:prstGeom>
        </p:spPr>
        <p:txBody>
          <a:bodyPr anchor="t" rtlCol="false" tIns="0" lIns="0" bIns="0" rIns="0">
            <a:spAutoFit/>
          </a:bodyPr>
          <a:lstStyle/>
          <a:p>
            <a:pPr algn="ctr">
              <a:lnSpc>
                <a:spcPts val="3920"/>
              </a:lnSpc>
            </a:pPr>
            <a:r>
              <a:rPr lang="en-US" sz="2800" b="true">
                <a:solidFill>
                  <a:srgbClr val="202354"/>
                </a:solidFill>
                <a:latin typeface="Open Sauce Bold"/>
                <a:ea typeface="Open Sauce Bold"/>
                <a:cs typeface="Open Sauce Bold"/>
                <a:sym typeface="Open Sauce Bold"/>
              </a:rPr>
              <a:t>Branch A has achieved the highest sales among all branches</a:t>
            </a:r>
          </a:p>
          <a:p>
            <a:pPr algn="ctr">
              <a:lnSpc>
                <a:spcPts val="39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4139417" y="8024326"/>
            <a:ext cx="20843800" cy="12430485"/>
          </a:xfrm>
          <a:custGeom>
            <a:avLst/>
            <a:gdLst/>
            <a:ahLst/>
            <a:cxnLst/>
            <a:rect r="r" b="b" t="t" l="l"/>
            <a:pathLst>
              <a:path h="12430485" w="20843800">
                <a:moveTo>
                  <a:pt x="0" y="0"/>
                </a:moveTo>
                <a:lnTo>
                  <a:pt x="20843801" y="0"/>
                </a:lnTo>
                <a:lnTo>
                  <a:pt x="20843801" y="12430484"/>
                </a:lnTo>
                <a:lnTo>
                  <a:pt x="0" y="12430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4603" y="1840396"/>
            <a:ext cx="8751410" cy="4698125"/>
          </a:xfrm>
          <a:custGeom>
            <a:avLst/>
            <a:gdLst/>
            <a:ahLst/>
            <a:cxnLst/>
            <a:rect r="r" b="b" t="t" l="l"/>
            <a:pathLst>
              <a:path h="4698125" w="8751410">
                <a:moveTo>
                  <a:pt x="0" y="0"/>
                </a:moveTo>
                <a:lnTo>
                  <a:pt x="8751410" y="0"/>
                </a:lnTo>
                <a:lnTo>
                  <a:pt x="8751410" y="4698125"/>
                </a:lnTo>
                <a:lnTo>
                  <a:pt x="0" y="4698125"/>
                </a:lnTo>
                <a:lnTo>
                  <a:pt x="0" y="0"/>
                </a:lnTo>
                <a:close/>
              </a:path>
            </a:pathLst>
          </a:custGeom>
          <a:blipFill>
            <a:blip r:embed="rId4"/>
            <a:stretch>
              <a:fillRect l="0" t="0" r="0" b="0"/>
            </a:stretch>
          </a:blipFill>
        </p:spPr>
      </p:sp>
      <p:sp>
        <p:nvSpPr>
          <p:cNvPr name="TextBox 4" id="4"/>
          <p:cNvSpPr txBox="true"/>
          <p:nvPr/>
        </p:nvSpPr>
        <p:spPr>
          <a:xfrm rot="0">
            <a:off x="614603" y="379731"/>
            <a:ext cx="12143509" cy="688974"/>
          </a:xfrm>
          <a:prstGeom prst="rect">
            <a:avLst/>
          </a:prstGeom>
        </p:spPr>
        <p:txBody>
          <a:bodyPr anchor="t" rtlCol="false" tIns="0" lIns="0" bIns="0" rIns="0">
            <a:spAutoFit/>
          </a:bodyPr>
          <a:lstStyle/>
          <a:p>
            <a:pPr algn="l">
              <a:lnSpc>
                <a:spcPts val="5600"/>
              </a:lnSpc>
            </a:pPr>
            <a:r>
              <a:rPr lang="en-US" sz="4000" b="true">
                <a:solidFill>
                  <a:srgbClr val="3C19A2"/>
                </a:solidFill>
                <a:latin typeface="Canva Sans Bold"/>
                <a:ea typeface="Canva Sans Bold"/>
                <a:cs typeface="Canva Sans Bold"/>
                <a:sym typeface="Canva Sans Bold"/>
              </a:rPr>
              <a:t>Sales-High Sales day for each branch</a:t>
            </a:r>
          </a:p>
        </p:txBody>
      </p:sp>
      <p:sp>
        <p:nvSpPr>
          <p:cNvPr name="TextBox 5" id="5"/>
          <p:cNvSpPr txBox="true"/>
          <p:nvPr/>
        </p:nvSpPr>
        <p:spPr>
          <a:xfrm rot="0">
            <a:off x="11294635" y="2146663"/>
            <a:ext cx="410136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Branch A-Sunday</a:t>
            </a:r>
          </a:p>
          <a:p>
            <a:pPr algn="ctr">
              <a:lnSpc>
                <a:spcPts val="4759"/>
              </a:lnSpc>
            </a:pPr>
          </a:p>
        </p:txBody>
      </p:sp>
      <p:sp>
        <p:nvSpPr>
          <p:cNvPr name="TextBox 6" id="6"/>
          <p:cNvSpPr txBox="true"/>
          <p:nvPr/>
        </p:nvSpPr>
        <p:spPr>
          <a:xfrm rot="0">
            <a:off x="12602830" y="2835956"/>
            <a:ext cx="4101366"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11294635" y="3003596"/>
            <a:ext cx="410136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Branch B-Saturday</a:t>
            </a:r>
          </a:p>
        </p:txBody>
      </p:sp>
      <p:sp>
        <p:nvSpPr>
          <p:cNvPr name="TextBox 8" id="8"/>
          <p:cNvSpPr txBox="true"/>
          <p:nvPr/>
        </p:nvSpPr>
        <p:spPr>
          <a:xfrm rot="0">
            <a:off x="10397760" y="3865926"/>
            <a:ext cx="659196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Branch C - Saturday &amp; Tuesday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DAGIptDqcBM</dc:identifier>
  <dcterms:modified xsi:type="dcterms:W3CDTF">2011-08-01T06:04:30Z</dcterms:modified>
  <cp:revision>1</cp:revision>
  <dc:title>SQL Capstone</dc:title>
</cp:coreProperties>
</file>